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6" r:id="rId9"/>
    <p:sldId id="267" r:id="rId10"/>
    <p:sldId id="262" r:id="rId11"/>
    <p:sldId id="264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0" autoAdjust="0"/>
    <p:restoredTop sz="93955" autoAdjust="0"/>
  </p:normalViewPr>
  <p:slideViewPr>
    <p:cSldViewPr snapToGrid="0">
      <p:cViewPr varScale="1">
        <p:scale>
          <a:sx n="67" d="100"/>
          <a:sy n="67" d="100"/>
        </p:scale>
        <p:origin x="5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121AC1B-AAF5-467B-829E-5BD85BFB7BDA}" type="datetimeFigureOut">
              <a:rPr lang="cs-CZ" smtClean="0"/>
              <a:t>28. 10. 2019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ECFB08E-56D6-4233-8AB9-0D5F0773A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09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AC1B-AAF5-467B-829E-5BD85BFB7BDA}" type="datetimeFigureOut">
              <a:rPr lang="cs-CZ" smtClean="0"/>
              <a:t>28. 10. 2019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B08E-56D6-4233-8AB9-0D5F0773A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3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AC1B-AAF5-467B-829E-5BD85BFB7BDA}" type="datetimeFigureOut">
              <a:rPr lang="cs-CZ" smtClean="0"/>
              <a:t>28. 10. 2019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B08E-56D6-4233-8AB9-0D5F0773A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194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AC1B-AAF5-467B-829E-5BD85BFB7BDA}" type="datetimeFigureOut">
              <a:rPr lang="cs-CZ" smtClean="0"/>
              <a:t>28. 10. 2019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B08E-56D6-4233-8AB9-0D5F0773A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04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AC1B-AAF5-467B-829E-5BD85BFB7BDA}" type="datetimeFigureOut">
              <a:rPr lang="cs-CZ" smtClean="0"/>
              <a:t>28. 10. 2019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B08E-56D6-4233-8AB9-0D5F0773A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084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AC1B-AAF5-467B-829E-5BD85BFB7BDA}" type="datetimeFigureOut">
              <a:rPr lang="cs-CZ" smtClean="0"/>
              <a:t>28. 10. 2019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B08E-56D6-4233-8AB9-0D5F0773A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33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AC1B-AAF5-467B-829E-5BD85BFB7BDA}" type="datetimeFigureOut">
              <a:rPr lang="cs-CZ" smtClean="0"/>
              <a:t>28. 10. 2019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B08E-56D6-4233-8AB9-0D5F0773A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464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121AC1B-AAF5-467B-829E-5BD85BFB7BDA}" type="datetimeFigureOut">
              <a:rPr lang="cs-CZ" smtClean="0"/>
              <a:t>28. 10. 2019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B08E-56D6-4233-8AB9-0D5F0773A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388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121AC1B-AAF5-467B-829E-5BD85BFB7BDA}" type="datetimeFigureOut">
              <a:rPr lang="cs-CZ" smtClean="0"/>
              <a:t>28. 10. 2019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B08E-56D6-4233-8AB9-0D5F0773A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AC1B-AAF5-467B-829E-5BD85BFB7BDA}" type="datetimeFigureOut">
              <a:rPr lang="cs-CZ" smtClean="0"/>
              <a:t>28. 10. 2019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B08E-56D6-4233-8AB9-0D5F0773A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22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AC1B-AAF5-467B-829E-5BD85BFB7BDA}" type="datetimeFigureOut">
              <a:rPr lang="cs-CZ" smtClean="0"/>
              <a:t>28. 10. 2019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B08E-56D6-4233-8AB9-0D5F0773A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9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AC1B-AAF5-467B-829E-5BD85BFB7BDA}" type="datetimeFigureOut">
              <a:rPr lang="cs-CZ" smtClean="0"/>
              <a:t>28. 10. 2019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B08E-56D6-4233-8AB9-0D5F0773A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84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AC1B-AAF5-467B-829E-5BD85BFB7BDA}" type="datetimeFigureOut">
              <a:rPr lang="cs-CZ" smtClean="0"/>
              <a:t>28. 10. 2019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B08E-56D6-4233-8AB9-0D5F0773A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49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AC1B-AAF5-467B-829E-5BD85BFB7BDA}" type="datetimeFigureOut">
              <a:rPr lang="cs-CZ" smtClean="0"/>
              <a:t>28. 10. 2019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B08E-56D6-4233-8AB9-0D5F0773A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85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AC1B-AAF5-467B-829E-5BD85BFB7BDA}" type="datetimeFigureOut">
              <a:rPr lang="cs-CZ" smtClean="0"/>
              <a:t>28. 10. 2019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B08E-56D6-4233-8AB9-0D5F0773A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64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AC1B-AAF5-467B-829E-5BD85BFB7BDA}" type="datetimeFigureOut">
              <a:rPr lang="cs-CZ" smtClean="0"/>
              <a:t>28. 10. 2019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B08E-56D6-4233-8AB9-0D5F0773A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332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AC1B-AAF5-467B-829E-5BD85BFB7BDA}" type="datetimeFigureOut">
              <a:rPr lang="cs-CZ" smtClean="0"/>
              <a:t>28. 10. 2019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B08E-56D6-4233-8AB9-0D5F0773A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80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121AC1B-AAF5-467B-829E-5BD85BFB7BDA}" type="datetimeFigureOut">
              <a:rPr lang="cs-CZ" smtClean="0"/>
              <a:t>28. 10. 2019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ECFB08E-56D6-4233-8AB9-0D5F0773A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1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siv.cz/wp-content/uploads/2018/04/dysgrafie-560x450.jpg" TargetMode="External"/><Relationship Id="rId2" Type="http://schemas.openxmlformats.org/officeDocument/2006/relationships/hyperlink" Target="https://cosiv.cz/cs/2018/04/30/dysgrafie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lehkosti.eu/wp-content/uploads/2017/12/dyslexie-a-dysgrafie-768x597.jpg" TargetMode="External"/><Relationship Id="rId5" Type="http://schemas.openxmlformats.org/officeDocument/2006/relationships/hyperlink" Target="https://player.slideplayer.cz/10/2913218/data/images/img2.jpg" TargetMode="External"/><Relationship Id="rId4" Type="http://schemas.openxmlformats.org/officeDocument/2006/relationships/hyperlink" Target="https://www.idnes.cz/jenprozeny/volny-cas/alkoholove-deti-obeti-nezodpovednych.A130929_060000_jpz-volny-cas_jph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29024" y="378190"/>
            <a:ext cx="5936193" cy="1209674"/>
          </a:xfrm>
        </p:spPr>
        <p:txBody>
          <a:bodyPr/>
          <a:lstStyle/>
          <a:p>
            <a:r>
              <a:rPr lang="cs-CZ" sz="7200" b="1" dirty="0" smtClean="0"/>
              <a:t>Dysgrafie</a:t>
            </a:r>
            <a:endParaRPr lang="cs-CZ" sz="7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2987" y="5744645"/>
            <a:ext cx="10163175" cy="1655762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Vypracoval: Mgr. Radomír </a:t>
            </a:r>
            <a:r>
              <a:rPr lang="cs-CZ" sz="2000" b="1" dirty="0" smtClean="0"/>
              <a:t>Omasta</a:t>
            </a:r>
            <a:endParaRPr lang="cs-CZ" sz="2000" b="1" dirty="0"/>
          </a:p>
        </p:txBody>
      </p:sp>
      <p:pic>
        <p:nvPicPr>
          <p:cNvPr id="1026" name="Picture 2" descr="Specifické poruchy uče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9" y="1749988"/>
            <a:ext cx="6812493" cy="367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2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Dysgrafické děti rády píší příběhy nebo povídky. Některé se těžko luští, protože děti mnoho slov komolí a nerespektují gramatická pravidla. Je ale dobré respektovat jejich potřebu psát, podněcovat jejich snahu a projev kladně hodnotit. Největší chybou by bylo dítěti nejprve opravovat chyby. Může tak dojít k zablokování jejich talentu a snahy.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5" name="Zástupný symbol pro obsah 3"/>
          <p:cNvSpPr txBox="1">
            <a:spLocks/>
          </p:cNvSpPr>
          <p:nvPr/>
        </p:nvSpPr>
        <p:spPr>
          <a:xfrm>
            <a:off x="6467064" y="6751351"/>
            <a:ext cx="1408507" cy="7057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Motivace vysvětlením příčiny obtíží a zdůvodněním postupu</a:t>
            </a:r>
          </a:p>
          <a:p>
            <a:r>
              <a:rPr lang="cs-CZ" smtClean="0"/>
              <a:t>Intenzita cvičení asi 10 minut každý den </a:t>
            </a:r>
          </a:p>
          <a:p>
            <a:endParaRPr lang="cs-CZ" dirty="0"/>
          </a:p>
        </p:txBody>
      </p:sp>
      <p:pic>
        <p:nvPicPr>
          <p:cNvPr id="6" name="Picture 2" descr="https://mkczimgmodrykonik.vshcdn.net/cCU6Ni8bhAru_s1600x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41" y="2486025"/>
            <a:ext cx="4970496" cy="33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9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/>
              <a:t>Reedukace dysgrafie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Důležité je rozvíjení hrubé a jemné motoriky, správné provádění uvolňovacích cviků,</a:t>
            </a:r>
            <a:endParaRPr lang="cs-CZ" sz="2000" dirty="0" smtClean="0"/>
          </a:p>
          <a:p>
            <a:r>
              <a:rPr lang="cs-CZ" sz="2000" dirty="0" smtClean="0"/>
              <a:t>Uvolnění svalů celé paže, ruky, svalstva prstů</a:t>
            </a:r>
          </a:p>
          <a:p>
            <a:r>
              <a:rPr lang="cs-CZ" sz="2000" dirty="0" smtClean="0"/>
              <a:t>Od cviků prováděných na velký papír se přechází k tvarům menším až k uvolňovacím cvikům psaným na čtverečkový papír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Motivace vysvětlením příčiny obtíží a zdůvodněním postupu</a:t>
            </a:r>
          </a:p>
          <a:p>
            <a:r>
              <a:rPr lang="cs-CZ" sz="2000" dirty="0"/>
              <a:t>Intenzita cvičení asi 10 minut každý den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37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Kompenzace dysgrafie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nastupuje </a:t>
            </a:r>
            <a:r>
              <a:rPr lang="cs-CZ" dirty="0"/>
              <a:t>v období, kdy reedukace nebyla </a:t>
            </a:r>
            <a:r>
              <a:rPr lang="cs-CZ" dirty="0" smtClean="0"/>
              <a:t>úspěšná,</a:t>
            </a:r>
          </a:p>
          <a:p>
            <a:r>
              <a:rPr lang="cs-CZ" dirty="0" smtClean="0"/>
              <a:t>byla </a:t>
            </a:r>
            <a:r>
              <a:rPr lang="cs-CZ" dirty="0"/>
              <a:t>provedena </a:t>
            </a:r>
            <a:r>
              <a:rPr lang="cs-CZ" dirty="0" smtClean="0"/>
              <a:t>pozdě.</a:t>
            </a:r>
          </a:p>
          <a:p>
            <a:r>
              <a:rPr lang="cs-CZ" dirty="0" smtClean="0"/>
              <a:t>nebyla </a:t>
            </a:r>
            <a:r>
              <a:rPr lang="cs-CZ" dirty="0"/>
              <a:t>realizována vůbec. 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Psaní tiskacím písmem</a:t>
            </a:r>
          </a:p>
          <a:p>
            <a:r>
              <a:rPr lang="cs-CZ" dirty="0" smtClean="0"/>
              <a:t>Psaní na počítači</a:t>
            </a:r>
          </a:p>
          <a:p>
            <a:r>
              <a:rPr lang="cs-CZ" dirty="0" smtClean="0"/>
              <a:t>Vlepování předtištěných textů, obrázků, schémat do sešitu</a:t>
            </a:r>
          </a:p>
          <a:p>
            <a:r>
              <a:rPr lang="cs-CZ" dirty="0" smtClean="0"/>
              <a:t>Kopírování zápisů v naukových předmětech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16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2553" y="859367"/>
            <a:ext cx="10132171" cy="817033"/>
          </a:xfrm>
        </p:spPr>
        <p:txBody>
          <a:bodyPr/>
          <a:lstStyle/>
          <a:p>
            <a:r>
              <a:rPr lang="cs-CZ" sz="4000" b="1" dirty="0" smtClean="0"/>
              <a:t>Co žákům s dysgrafií ve výuce pomáhá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Uvolňovací cvičení před psaním</a:t>
            </a:r>
          </a:p>
          <a:p>
            <a:r>
              <a:rPr lang="cs-CZ" dirty="0" smtClean="0"/>
              <a:t>Ponechání tolik času na psaní kolik je potřeba</a:t>
            </a:r>
          </a:p>
          <a:p>
            <a:r>
              <a:rPr lang="cs-CZ" dirty="0" smtClean="0"/>
              <a:t>Pravidelné krátké přestávky v průběhu psaní</a:t>
            </a:r>
          </a:p>
          <a:p>
            <a:r>
              <a:rPr lang="cs-CZ" dirty="0" smtClean="0"/>
              <a:t>Zkrácení diktátu nebo úkolu k přepisování</a:t>
            </a:r>
          </a:p>
          <a:p>
            <a:r>
              <a:rPr lang="cs-CZ" dirty="0" smtClean="0"/>
              <a:t>Předem vytištěné poznámky, aby nebylo třeba všechny důležité informace zapisovat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Notebook nebo tablet k zápisu v hodině a ke psaní slohových prací</a:t>
            </a:r>
          </a:p>
          <a:p>
            <a:r>
              <a:rPr lang="cs-CZ" dirty="0" err="1" smtClean="0"/>
              <a:t>Gumovací</a:t>
            </a:r>
            <a:r>
              <a:rPr lang="cs-CZ" dirty="0" smtClean="0"/>
              <a:t> pero</a:t>
            </a:r>
          </a:p>
          <a:p>
            <a:r>
              <a:rPr lang="cs-CZ" dirty="0" smtClean="0"/>
              <a:t>Sešity s širokými a pomocnými linkami</a:t>
            </a:r>
          </a:p>
          <a:p>
            <a:r>
              <a:rPr lang="cs-CZ" dirty="0" smtClean="0"/>
              <a:t>Nástavce na tužky nebo pera pro lepší držení</a:t>
            </a:r>
          </a:p>
          <a:p>
            <a:r>
              <a:rPr lang="cs-CZ" dirty="0" smtClean="0"/>
              <a:t>Ústní zkoušení místo písemného</a:t>
            </a:r>
          </a:p>
          <a:p>
            <a:r>
              <a:rPr lang="cs-CZ" dirty="0" smtClean="0"/>
              <a:t>Při hodnocení psaného úkolu nehodnotit dysgrafické chyby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54954" y="2603499"/>
            <a:ext cx="4825158" cy="3416301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Olga Zelinková, Poruchy učení, </a:t>
            </a:r>
            <a:r>
              <a:rPr lang="cs-CZ" dirty="0" err="1" smtClean="0"/>
              <a:t>Portál,s.r.o</a:t>
            </a:r>
            <a:r>
              <a:rPr lang="cs-CZ" dirty="0" smtClean="0"/>
              <a:t>. 2015</a:t>
            </a:r>
          </a:p>
          <a:p>
            <a:r>
              <a:rPr lang="cs-CZ" dirty="0" smtClean="0"/>
              <a:t>L. krejčová, Z. </a:t>
            </a:r>
            <a:r>
              <a:rPr lang="cs-CZ" dirty="0" err="1" smtClean="0"/>
              <a:t>Bodnárová</a:t>
            </a:r>
            <a:r>
              <a:rPr lang="cs-CZ" dirty="0" smtClean="0"/>
              <a:t>, Specifické poruchy učení, </a:t>
            </a:r>
            <a:r>
              <a:rPr lang="cs-CZ" dirty="0" err="1" smtClean="0"/>
              <a:t>Edika</a:t>
            </a:r>
            <a:r>
              <a:rPr lang="cs-CZ" dirty="0" smtClean="0"/>
              <a:t> Brno 2018</a:t>
            </a:r>
          </a:p>
          <a:p>
            <a:r>
              <a:rPr lang="cs-CZ" dirty="0">
                <a:hlinkClick r:id="rId2"/>
              </a:rPr>
              <a:t>https://cosiv.cz/cs/2018/04/30/dysgrafie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/>
              <a:t>Obr. </a:t>
            </a:r>
            <a:r>
              <a:rPr lang="cs-CZ" dirty="0"/>
              <a:t>1 https://www.predskolnivek.cz/wp-content/uploads/2019/04/poruchy-uceni-640x415.jpg</a:t>
            </a:r>
            <a:endParaRPr lang="cs-CZ" dirty="0" smtClean="0"/>
          </a:p>
          <a:p>
            <a:r>
              <a:rPr lang="cs-CZ" dirty="0" smtClean="0"/>
              <a:t>Obr. </a:t>
            </a:r>
            <a:r>
              <a:rPr lang="cs-CZ" dirty="0"/>
              <a:t>2 https://player.slideplayer.cz/10/2913218/data/images/img1.jpg</a:t>
            </a:r>
          </a:p>
          <a:p>
            <a:r>
              <a:rPr lang="cs-CZ" dirty="0" smtClean="0"/>
              <a:t>Obr. 3 </a:t>
            </a:r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cosiv.cz/wp-content/uploads/2018/04/dysgrafie-560x450.jpg</a:t>
            </a:r>
            <a:endParaRPr lang="cs-CZ" dirty="0" smtClean="0"/>
          </a:p>
          <a:p>
            <a:r>
              <a:rPr lang="cs-CZ" dirty="0" smtClean="0"/>
              <a:t>Obr. 4 https</a:t>
            </a:r>
            <a:r>
              <a:rPr lang="cs-CZ" dirty="0"/>
              <a:t>://www.cbdb.cz/authors/4604.jpg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Obr. 5 https</a:t>
            </a:r>
            <a:r>
              <a:rPr lang="cs-CZ" dirty="0">
                <a:hlinkClick r:id="rId4"/>
              </a:rPr>
              <a:t>://www.idnes.cz/jenprozeny/volny-cas/alkoholove-deti-obeti-nezodpovednych.A130929_060000_jpz-volny-cas_jph1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>
                <a:hlinkClick r:id="rId5"/>
              </a:rPr>
              <a:t>Obr</a:t>
            </a:r>
            <a:r>
              <a:rPr lang="cs-CZ" dirty="0">
                <a:hlinkClick r:id="rId5"/>
              </a:rPr>
              <a:t>. </a:t>
            </a:r>
            <a:r>
              <a:rPr lang="cs-CZ" dirty="0" smtClean="0">
                <a:hlinkClick r:id="rId5"/>
              </a:rPr>
              <a:t>7 http</a:t>
            </a:r>
            <a:r>
              <a:rPr lang="cs-CZ" dirty="0">
                <a:hlinkClick r:id="rId5"/>
              </a:rPr>
              <a:t>://dmartisek.euweb.cz/Blogy/Nove_Pismo/Im003.jpg </a:t>
            </a:r>
            <a:endParaRPr lang="cs-CZ" dirty="0" smtClean="0">
              <a:hlinkClick r:id="rId5"/>
            </a:endParaRPr>
          </a:p>
          <a:p>
            <a:r>
              <a:rPr lang="cs-CZ" dirty="0" smtClean="0">
                <a:hlinkClick r:id="rId5"/>
              </a:rPr>
              <a:t>Obr. 8 https</a:t>
            </a:r>
            <a:r>
              <a:rPr lang="cs-CZ" dirty="0">
                <a:hlinkClick r:id="rId5"/>
              </a:rPr>
              <a:t>://</a:t>
            </a:r>
            <a:r>
              <a:rPr lang="cs-CZ" dirty="0" smtClean="0">
                <a:hlinkClick r:id="rId5"/>
              </a:rPr>
              <a:t>player.slideplayer.cz/10/2913218/data/images/img2.jpg</a:t>
            </a:r>
            <a:endParaRPr lang="cs-CZ" dirty="0" smtClean="0"/>
          </a:p>
          <a:p>
            <a:r>
              <a:rPr lang="cs-CZ" dirty="0" smtClean="0"/>
              <a:t>Obr. </a:t>
            </a:r>
            <a:r>
              <a:rPr lang="cs-CZ" dirty="0"/>
              <a:t>9</a:t>
            </a:r>
            <a:r>
              <a:rPr lang="cs-CZ" dirty="0" smtClean="0"/>
              <a:t> </a:t>
            </a:r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slehkosti.eu/wp-content/uploads/2017/12/dyslexie-a-dysgrafie-768x597.jpg</a:t>
            </a:r>
            <a:endParaRPr lang="cs-CZ" dirty="0" smtClean="0"/>
          </a:p>
          <a:p>
            <a:r>
              <a:rPr lang="cs-CZ" dirty="0" smtClean="0"/>
              <a:t>Obr. </a:t>
            </a:r>
            <a:r>
              <a:rPr lang="cs-CZ" dirty="0"/>
              <a:t>10 https://mkczimgmodrykonik.vshcdn.net/cCU6Ni8bhAru_s1600x1600.jpg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19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153523" cy="875243"/>
          </a:xfrm>
        </p:spPr>
        <p:txBody>
          <a:bodyPr/>
          <a:lstStyle/>
          <a:p>
            <a:r>
              <a:rPr lang="cs-CZ" sz="4000" b="1" dirty="0" smtClean="0"/>
              <a:t>Co je dysgrafie?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0152" y="2428875"/>
            <a:ext cx="5734048" cy="41909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900" b="1" dirty="0"/>
              <a:t>Specifická porucha </a:t>
            </a:r>
            <a:r>
              <a:rPr lang="cs-CZ" sz="2900" b="1" dirty="0" smtClean="0"/>
              <a:t>psaní. </a:t>
            </a:r>
            <a:r>
              <a:rPr lang="cs-CZ" sz="2900" dirty="0" smtClean="0"/>
              <a:t>Postihuje celkovou úpravu písma. Je velmi často spojená s dyslexií nebo dysortografií.</a:t>
            </a:r>
          </a:p>
          <a:p>
            <a:pPr marL="0" indent="0">
              <a:buNone/>
            </a:pPr>
            <a:r>
              <a:rPr lang="cs-CZ" sz="2900" dirty="0" smtClean="0"/>
              <a:t>charakteristické je křečovité a neúhledné písmo, </a:t>
            </a:r>
          </a:p>
          <a:p>
            <a:pPr marL="0" indent="0">
              <a:buNone/>
            </a:pPr>
            <a:r>
              <a:rPr lang="cs-CZ" sz="2900" dirty="0" smtClean="0"/>
              <a:t>obtížné napodobování správných tvarů písmen, </a:t>
            </a:r>
          </a:p>
          <a:p>
            <a:pPr marL="0" indent="0">
              <a:buNone/>
            </a:pPr>
            <a:r>
              <a:rPr lang="cs-CZ" sz="2900" dirty="0" smtClean="0"/>
              <a:t>projev je špatně čitelný. </a:t>
            </a:r>
          </a:p>
          <a:p>
            <a:pPr marL="0" indent="0">
              <a:buNone/>
            </a:pPr>
            <a:r>
              <a:rPr lang="cs-CZ" sz="2900" dirty="0" smtClean="0"/>
              <a:t>Písmo je v nápadném rozporu se zjištěným intelektem.</a:t>
            </a:r>
          </a:p>
          <a:p>
            <a:pPr marL="0" indent="0">
              <a:buNone/>
            </a:pPr>
            <a:r>
              <a:rPr lang="cs-CZ" sz="2900" dirty="0"/>
              <a:t>nejčastěji </a:t>
            </a:r>
            <a:r>
              <a:rPr lang="cs-CZ" sz="2900" dirty="0" smtClean="0"/>
              <a:t>se projevuje </a:t>
            </a:r>
            <a:r>
              <a:rPr lang="cs-CZ" sz="2900" dirty="0"/>
              <a:t>v první třídě na základní škole kdy je dítě nucené k psaní prvních slov.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https://player.slideplayer.cz/10/2913218/data/images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44" y="2622910"/>
            <a:ext cx="4338630" cy="353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12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381123" y="982130"/>
            <a:ext cx="9601196" cy="1303867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3500" y="859893"/>
            <a:ext cx="9972675" cy="5060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dirty="0" smtClean="0"/>
              <a:t>      </a:t>
            </a:r>
            <a:r>
              <a:rPr lang="cs-CZ" sz="4400" b="1" dirty="0" smtClean="0">
                <a:solidFill>
                  <a:schemeClr val="bg1"/>
                </a:solidFill>
              </a:rPr>
              <a:t>Člověk s dysgrafií</a:t>
            </a:r>
            <a:endParaRPr lang="cs-CZ" sz="4000" b="1" dirty="0">
              <a:solidFill>
                <a:schemeClr val="bg1"/>
              </a:solidFill>
            </a:endParaRPr>
          </a:p>
        </p:txBody>
      </p:sp>
      <p:pic>
        <p:nvPicPr>
          <p:cNvPr id="4" name="Obrázek 3" descr="Dysgraf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486025"/>
            <a:ext cx="4467225" cy="37525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971550" y="2408234"/>
            <a:ext cx="6353175" cy="354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000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cs-CZ" sz="2000" dirty="0" smtClean="0">
                <a:solidFill>
                  <a:srgbClr val="55555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 problém s napodobováním znaků písmen</a:t>
            </a:r>
          </a:p>
          <a:p>
            <a:pPr marL="342900" lvl="0" indent="-342900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000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cs-CZ" sz="2000" dirty="0" smtClean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eudrží písmo na lince</a:t>
            </a:r>
          </a:p>
          <a:p>
            <a:pPr marL="342900" lvl="0" indent="-342900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000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cs-CZ" sz="2000" dirty="0" smtClean="0">
                <a:solidFill>
                  <a:srgbClr val="55555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omalu opisuje nebo obkresluje</a:t>
            </a:r>
          </a:p>
          <a:p>
            <a:pPr marL="342900" lvl="0" indent="-342900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000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cs-CZ" sz="2000" dirty="0" smtClean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dyž píše, vynechává nebo přidává písmena</a:t>
            </a:r>
          </a:p>
          <a:p>
            <a:pPr marL="342900" lvl="0" indent="-342900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000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cs-CZ" sz="2000" dirty="0" smtClean="0">
                <a:solidFill>
                  <a:srgbClr val="55555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ři psaní spojuje slova dohromady</a:t>
            </a:r>
          </a:p>
          <a:p>
            <a:pPr marL="342900" lvl="0" indent="-342900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000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cs-CZ" sz="2000" dirty="0" smtClean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 problém s kreslením, stříháním a dalšími činnostmi</a:t>
            </a:r>
          </a:p>
        </p:txBody>
      </p:sp>
    </p:spTree>
    <p:extLst>
      <p:ext uri="{BB962C8B-B14F-4D97-AF65-F5344CB8AC3E}">
        <p14:creationId xmlns:p14="http://schemas.microsoft.com/office/powerpoint/2010/main" val="19159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Jak se projevuje dysgrafie?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83896" cy="36163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časté přestávky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000" dirty="0" smtClean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hodně </a:t>
            </a:r>
            <a:r>
              <a:rPr lang="cs-CZ" sz="2000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škrtá a gumuje</a:t>
            </a:r>
          </a:p>
          <a:p>
            <a:pPr lvl="0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000" dirty="0" smtClean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 </a:t>
            </a:r>
            <a:r>
              <a:rPr lang="cs-CZ" sz="2000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jedné větě střídá tiskací a psací písmo</a:t>
            </a:r>
          </a:p>
          <a:p>
            <a:pPr lvl="0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000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mezery mezi písmeny tam, kde nemají být</a:t>
            </a:r>
            <a:endParaRPr lang="cs-CZ" sz="2000" dirty="0">
              <a:solidFill>
                <a:srgbClr val="555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časté chyby v opisu, přepisu a diktátu</a:t>
            </a:r>
            <a:endParaRPr lang="cs-CZ" sz="2000" dirty="0">
              <a:solidFill>
                <a:srgbClr val="555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 smtClean="0">
                <a:solidFill>
                  <a:srgbClr val="555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 </a:t>
            </a:r>
            <a:r>
              <a:rPr lang="cs-CZ" sz="2000" dirty="0">
                <a:solidFill>
                  <a:srgbClr val="555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problém přečíst co sám </a:t>
            </a:r>
            <a:r>
              <a:rPr lang="cs-CZ" sz="2000" dirty="0" smtClean="0">
                <a:solidFill>
                  <a:srgbClr val="555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napsal</a:t>
            </a:r>
            <a:endParaRPr lang="cs-CZ" sz="2000" dirty="0">
              <a:solidFill>
                <a:srgbClr val="555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 smtClean="0">
                <a:solidFill>
                  <a:srgbClr val="555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někdy </a:t>
            </a:r>
            <a:r>
              <a:rPr lang="cs-CZ" sz="2000" dirty="0">
                <a:solidFill>
                  <a:srgbClr val="555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drží pero zvláštním způsobem</a:t>
            </a:r>
          </a:p>
          <a:p>
            <a:pPr lvl="0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 smtClean="0">
                <a:solidFill>
                  <a:srgbClr val="555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jeho </a:t>
            </a:r>
            <a:r>
              <a:rPr lang="cs-CZ" sz="2000" dirty="0">
                <a:solidFill>
                  <a:srgbClr val="555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ruka se psaním rychle unaví a někdy i bolí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čím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více se soustředí na grafickou stránku, tím méně pozornosti věnuje pravopisným jevům.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/>
              <a:t>Kdo tedy je dysgrafik?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90372" y="2665095"/>
            <a:ext cx="7301103" cy="3310128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 smtClean="0"/>
              <a:t>Dysgrafik je žák, který se nenaučil psát, ačkoliv netrpí žádnou smyslovou vadou ani žádnou závažnou poruchou pohybovou a ačkoliv nemá žádné závažné nedostatky v oblasti inteligence ani v oblasti citových vztahů. (Z. Matějček, Dyslexie, H &amp;H, Praha 1995</a:t>
            </a:r>
            <a:r>
              <a:rPr lang="cs-CZ" sz="2000" dirty="0" smtClean="0"/>
              <a:t>)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/>
              <a:t>Pro lidi s dysgrafií je psaní stejně </a:t>
            </a:r>
            <a:r>
              <a:rPr lang="cs-CZ" sz="2000" b="1" dirty="0"/>
              <a:t>obtížné, jako když píšou opačnou rukou</a:t>
            </a:r>
            <a:r>
              <a:rPr lang="cs-CZ" sz="2000" dirty="0"/>
              <a:t>, někdy i obtížnější</a:t>
            </a:r>
            <a:r>
              <a:rPr lang="cs-CZ" sz="2000" dirty="0" smtClean="0"/>
              <a:t>.</a:t>
            </a:r>
          </a:p>
          <a:p>
            <a:r>
              <a:rPr lang="cs-CZ" sz="2000" dirty="0"/>
              <a:t>To, co jsou schopni napsat, neodpovídá jejich skutečným znalostem, </a:t>
            </a:r>
            <a:r>
              <a:rPr lang="cs-CZ" sz="2000" b="1" dirty="0"/>
              <a:t>vědí toho mnohem víc, než dokážou napsat</a:t>
            </a:r>
            <a:r>
              <a:rPr lang="cs-CZ" sz="2000" dirty="0"/>
              <a:t>. </a:t>
            </a:r>
          </a:p>
          <a:p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572500" y="3171824"/>
            <a:ext cx="2057400" cy="1743075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</p:txBody>
      </p:sp>
      <p:pic>
        <p:nvPicPr>
          <p:cNvPr id="5122" name="Picture 2" descr="Zdeněk Matějč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2684144"/>
            <a:ext cx="3087624" cy="380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8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/>
              <a:t>Možné p</a:t>
            </a:r>
            <a:r>
              <a:rPr lang="cs-CZ" sz="4000" b="1" dirty="0" smtClean="0"/>
              <a:t>říčiny </a:t>
            </a:r>
            <a:r>
              <a:rPr lang="cs-CZ" sz="4000" b="1" dirty="0" smtClean="0"/>
              <a:t>vzniku dysgrafie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Poškození mozku plodu v těle matky</a:t>
            </a:r>
          </a:p>
          <a:p>
            <a:r>
              <a:rPr lang="cs-CZ" sz="2000" dirty="0" smtClean="0"/>
              <a:t>Porodní komplikace</a:t>
            </a:r>
          </a:p>
          <a:p>
            <a:r>
              <a:rPr lang="cs-CZ" sz="2000" dirty="0" smtClean="0"/>
              <a:t>Dědičnost</a:t>
            </a:r>
          </a:p>
          <a:p>
            <a:r>
              <a:rPr lang="cs-CZ" sz="2000" dirty="0" smtClean="0"/>
              <a:t>Poškození určité části mozku při úrazu nebo mozkové příhodě</a:t>
            </a:r>
            <a:endParaRPr lang="cs-CZ" sz="2000" dirty="0"/>
          </a:p>
        </p:txBody>
      </p:sp>
      <p:pic>
        <p:nvPicPr>
          <p:cNvPr id="2050" name="Picture 2" descr="https://1gr.cz/fotky/idnes/19/033/r6/KIT7a2807_imgbauer_mediadrpl_2013_36498_1072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2" y="2676525"/>
            <a:ext cx="6255021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4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/>
              <a:t>Znaky dysgrafie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8447" y="2560319"/>
            <a:ext cx="4788027" cy="3602355"/>
          </a:xfrm>
        </p:spPr>
        <p:txBody>
          <a:bodyPr>
            <a:normAutofit/>
          </a:bodyPr>
          <a:lstStyle/>
          <a:p>
            <a:r>
              <a:rPr lang="cs-CZ" dirty="0" smtClean="0"/>
              <a:t>Deformace tvarů písmen</a:t>
            </a:r>
          </a:p>
          <a:p>
            <a:r>
              <a:rPr lang="cs-CZ" dirty="0" smtClean="0"/>
              <a:t>Pomalé psaní</a:t>
            </a:r>
          </a:p>
          <a:p>
            <a:r>
              <a:rPr lang="cs-CZ" dirty="0" smtClean="0"/>
              <a:t>Zrcadlové obracení tvarů</a:t>
            </a:r>
          </a:p>
          <a:p>
            <a:r>
              <a:rPr lang="cs-CZ" dirty="0" smtClean="0"/>
              <a:t>Nepravidelná velikost</a:t>
            </a:r>
          </a:p>
          <a:p>
            <a:r>
              <a:rPr lang="cs-CZ" dirty="0" smtClean="0"/>
              <a:t>Neúhlednost</a:t>
            </a:r>
          </a:p>
          <a:p>
            <a:r>
              <a:rPr lang="cs-CZ" dirty="0" smtClean="0"/>
              <a:t>Nedopsaná slova či písmena</a:t>
            </a:r>
          </a:p>
          <a:p>
            <a:r>
              <a:rPr lang="cs-CZ" dirty="0"/>
              <a:t>Vynechávání slov v textu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Přehazování pořadí písmen ve slovech</a:t>
            </a:r>
          </a:p>
          <a:p>
            <a:r>
              <a:rPr lang="cs-CZ" dirty="0" smtClean="0"/>
              <a:t>Vynechání části slova</a:t>
            </a:r>
          </a:p>
          <a:p>
            <a:r>
              <a:rPr lang="cs-CZ" dirty="0" smtClean="0"/>
              <a:t>Vynechání diakritických znamének nebo umístění jinam</a:t>
            </a:r>
          </a:p>
          <a:p>
            <a:r>
              <a:rPr lang="cs-CZ" dirty="0" smtClean="0"/>
              <a:t>Atypické držení psacího náčiní</a:t>
            </a:r>
          </a:p>
          <a:p>
            <a:r>
              <a:rPr lang="cs-CZ" dirty="0" smtClean="0"/>
              <a:t>Neudržení řádku</a:t>
            </a:r>
          </a:p>
          <a:p>
            <a:r>
              <a:rPr lang="cs-CZ" dirty="0" smtClean="0"/>
              <a:t>Diktování si polohlasem sledu písmen, pozorování vlastní píšící ruky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83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ayer.slideplayer.cz/10/2913218/data/images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" y="889952"/>
            <a:ext cx="4683586" cy="505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dysgrafické pí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65" y="1316354"/>
            <a:ext cx="6042320" cy="440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mimibazar.cz/h/bc/6/080813/13/f1241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8" y="507416"/>
            <a:ext cx="4396105" cy="586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lehkosti.eu/wp-content/uploads/2017/08/dyslexie-a-dysgrafie-po-1-odblokova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992" y="734875"/>
            <a:ext cx="7152354" cy="511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1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tový efekt">
  <a:themeElements>
    <a:clrScheme name="Iontový efekt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tový efekt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tový efekt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342</TotalTime>
  <Words>560</Words>
  <Application>Microsoft Office PowerPoint</Application>
  <PresentationFormat>Širokoúhlá obrazovka</PresentationFormat>
  <Paragraphs>94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Symbol</vt:lpstr>
      <vt:lpstr>Times New Roman</vt:lpstr>
      <vt:lpstr>Wingdings 3</vt:lpstr>
      <vt:lpstr>Iontový efekt</vt:lpstr>
      <vt:lpstr>Dysgrafie</vt:lpstr>
      <vt:lpstr>Co je dysgrafie?</vt:lpstr>
      <vt:lpstr> </vt:lpstr>
      <vt:lpstr>Jak se projevuje dysgrafie? </vt:lpstr>
      <vt:lpstr>Kdo tedy je dysgrafik?</vt:lpstr>
      <vt:lpstr>Možné příčiny vzniku dysgrafie</vt:lpstr>
      <vt:lpstr>Znaky dysgrafie</vt:lpstr>
      <vt:lpstr>Prezentace aplikace PowerPoint</vt:lpstr>
      <vt:lpstr>Prezentace aplikace PowerPoint</vt:lpstr>
      <vt:lpstr>Prezentace aplikace PowerPoint</vt:lpstr>
      <vt:lpstr>Reedukace dysgrafie</vt:lpstr>
      <vt:lpstr>Kompenzace dysgrafie</vt:lpstr>
      <vt:lpstr>Co žákům s dysgrafií ve výuce pomáhá</vt:lpstr>
      <vt:lpstr>Použité zdroje: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Dysgrafie</dc:title>
  <dc:creator>radomir.omasta@outlook.cz</dc:creator>
  <cp:lastModifiedBy>radomir.omasta@outlook.cz</cp:lastModifiedBy>
  <cp:revision>30</cp:revision>
  <dcterms:created xsi:type="dcterms:W3CDTF">2019-10-28T11:31:52Z</dcterms:created>
  <dcterms:modified xsi:type="dcterms:W3CDTF">2019-10-28T17:27:54Z</dcterms:modified>
</cp:coreProperties>
</file>