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36"/>
  </p:notesMasterIdLst>
  <p:sldIdLst>
    <p:sldId id="256" r:id="rId2"/>
    <p:sldId id="257" r:id="rId3"/>
    <p:sldId id="274" r:id="rId4"/>
    <p:sldId id="275" r:id="rId5"/>
    <p:sldId id="258" r:id="rId6"/>
    <p:sldId id="259" r:id="rId7"/>
    <p:sldId id="260" r:id="rId8"/>
    <p:sldId id="278" r:id="rId9"/>
    <p:sldId id="270" r:id="rId10"/>
    <p:sldId id="269" r:id="rId11"/>
    <p:sldId id="279" r:id="rId12"/>
    <p:sldId id="271" r:id="rId13"/>
    <p:sldId id="272" r:id="rId14"/>
    <p:sldId id="273" r:id="rId15"/>
    <p:sldId id="265" r:id="rId16"/>
    <p:sldId id="263" r:id="rId17"/>
    <p:sldId id="262" r:id="rId18"/>
    <p:sldId id="293" r:id="rId19"/>
    <p:sldId id="294" r:id="rId20"/>
    <p:sldId id="295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77" r:id="rId33"/>
    <p:sldId id="291" r:id="rId34"/>
    <p:sldId id="292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BE3DAA-9800-4876-B52C-8530F3F446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03E1BDA-15C9-4DC8-BA80-42666B94E213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cs-CZ" sz="4400" dirty="0" smtClean="0"/>
            <a:t>Definice Mezinárodní dyslektické společnosti</a:t>
          </a:r>
          <a:endParaRPr lang="cs-CZ" sz="4400" dirty="0"/>
        </a:p>
      </dgm:t>
    </dgm:pt>
    <dgm:pt modelId="{E38F5BFA-0B99-4D32-889C-D3AC9F513B54}" type="parTrans" cxnId="{07C87930-2BE7-43DC-8493-677810C06C48}">
      <dgm:prSet/>
      <dgm:spPr/>
      <dgm:t>
        <a:bodyPr/>
        <a:lstStyle/>
        <a:p>
          <a:endParaRPr lang="cs-CZ"/>
        </a:p>
      </dgm:t>
    </dgm:pt>
    <dgm:pt modelId="{601F9608-D014-4B90-85F9-986B797AE8EF}" type="sibTrans" cxnId="{07C87930-2BE7-43DC-8493-677810C06C48}">
      <dgm:prSet/>
      <dgm:spPr/>
      <dgm:t>
        <a:bodyPr/>
        <a:lstStyle/>
        <a:p>
          <a:endParaRPr lang="cs-CZ"/>
        </a:p>
      </dgm:t>
    </dgm:pt>
    <dgm:pt modelId="{21FD50BE-EA62-4F73-8034-A5C761BF649A}" type="pres">
      <dgm:prSet presAssocID="{86BE3DAA-9800-4876-B52C-8530F3F446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843D882-E470-4EB0-9D1D-B09C10147A50}" type="pres">
      <dgm:prSet presAssocID="{D03E1BDA-15C9-4DC8-BA80-42666B94E213}" presName="parentText" presStyleLbl="node1" presStyleIdx="0" presStyleCnt="1" custScaleY="10061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7C87930-2BE7-43DC-8493-677810C06C48}" srcId="{86BE3DAA-9800-4876-B52C-8530F3F446A8}" destId="{D03E1BDA-15C9-4DC8-BA80-42666B94E213}" srcOrd="0" destOrd="0" parTransId="{E38F5BFA-0B99-4D32-889C-D3AC9F513B54}" sibTransId="{601F9608-D014-4B90-85F9-986B797AE8EF}"/>
    <dgm:cxn modelId="{CB7BD581-1E38-466D-83B4-B23EF978CC5E}" type="presOf" srcId="{D03E1BDA-15C9-4DC8-BA80-42666B94E213}" destId="{F843D882-E470-4EB0-9D1D-B09C10147A50}" srcOrd="0" destOrd="0" presId="urn:microsoft.com/office/officeart/2005/8/layout/vList2"/>
    <dgm:cxn modelId="{35129B69-8AB9-4877-9A9A-8A4AE628056C}" type="presOf" srcId="{86BE3DAA-9800-4876-B52C-8530F3F446A8}" destId="{21FD50BE-EA62-4F73-8034-A5C761BF649A}" srcOrd="0" destOrd="0" presId="urn:microsoft.com/office/officeart/2005/8/layout/vList2"/>
    <dgm:cxn modelId="{A0B54353-4B5D-4571-85B0-242CA9472417}" type="presParOf" srcId="{21FD50BE-EA62-4F73-8034-A5C761BF649A}" destId="{F843D882-E470-4EB0-9D1D-B09C10147A5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E51D80-E1EF-47CB-9E96-0D0AF4CE635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3B07D9C-DBD7-414D-AB32-04C0CBCD297E}">
      <dgm:prSet custT="1"/>
      <dgm:spPr>
        <a:solidFill>
          <a:srgbClr val="FF0000"/>
        </a:solidFill>
      </dgm:spPr>
      <dgm:t>
        <a:bodyPr/>
        <a:lstStyle/>
        <a:p>
          <a:pPr algn="ctr" rtl="0"/>
          <a:r>
            <a:rPr lang="cs-CZ" sz="4400" dirty="0" smtClean="0">
              <a:latin typeface="Calibri" panose="020F0502020204030204" pitchFamily="34" charset="0"/>
              <a:cs typeface="Calibri" panose="020F0502020204030204" pitchFamily="34" charset="0"/>
            </a:rPr>
            <a:t>Porucha postihuje</a:t>
          </a:r>
          <a:endParaRPr lang="cs-CZ" sz="4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5F255CB-5205-4192-93D1-EFF17DC89971}" type="parTrans" cxnId="{7319B6E2-9404-406D-BDF0-402AFBC7F106}">
      <dgm:prSet/>
      <dgm:spPr/>
      <dgm:t>
        <a:bodyPr/>
        <a:lstStyle/>
        <a:p>
          <a:endParaRPr lang="cs-CZ"/>
        </a:p>
      </dgm:t>
    </dgm:pt>
    <dgm:pt modelId="{BA70BE82-1493-4803-9C51-05DA610C0EF1}" type="sibTrans" cxnId="{7319B6E2-9404-406D-BDF0-402AFBC7F106}">
      <dgm:prSet/>
      <dgm:spPr/>
      <dgm:t>
        <a:bodyPr/>
        <a:lstStyle/>
        <a:p>
          <a:endParaRPr lang="cs-CZ"/>
        </a:p>
      </dgm:t>
    </dgm:pt>
    <dgm:pt modelId="{C3D389CC-BA3B-42F1-972B-FA0638E2FC84}" type="pres">
      <dgm:prSet presAssocID="{65E51D80-E1EF-47CB-9E96-0D0AF4CE635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6D5D7DE-4D65-4845-BDEC-AB3CE0C7460A}" type="pres">
      <dgm:prSet presAssocID="{F3B07D9C-DBD7-414D-AB32-04C0CBCD297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17CA56C-8243-46AD-A3A2-9836EB6B339C}" type="presOf" srcId="{F3B07D9C-DBD7-414D-AB32-04C0CBCD297E}" destId="{86D5D7DE-4D65-4845-BDEC-AB3CE0C7460A}" srcOrd="0" destOrd="0" presId="urn:microsoft.com/office/officeart/2005/8/layout/vList2"/>
    <dgm:cxn modelId="{E7FC4ADA-2490-459D-9EAA-5DE948F34387}" type="presOf" srcId="{65E51D80-E1EF-47CB-9E96-0D0AF4CE635D}" destId="{C3D389CC-BA3B-42F1-972B-FA0638E2FC84}" srcOrd="0" destOrd="0" presId="urn:microsoft.com/office/officeart/2005/8/layout/vList2"/>
    <dgm:cxn modelId="{7319B6E2-9404-406D-BDF0-402AFBC7F106}" srcId="{65E51D80-E1EF-47CB-9E96-0D0AF4CE635D}" destId="{F3B07D9C-DBD7-414D-AB32-04C0CBCD297E}" srcOrd="0" destOrd="0" parTransId="{35F255CB-5205-4192-93D1-EFF17DC89971}" sibTransId="{BA70BE82-1493-4803-9C51-05DA610C0EF1}"/>
    <dgm:cxn modelId="{C19690BD-2C71-4073-A2EB-EAC137D3C682}" type="presParOf" srcId="{C3D389CC-BA3B-42F1-972B-FA0638E2FC84}" destId="{86D5D7DE-4D65-4845-BDEC-AB3CE0C7460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B7C8ED-4F56-4186-B6DB-78AA2A40E93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C7AABD8-7A92-4E64-AC8F-D6016FCCA34C}">
      <dgm:prSet/>
      <dgm:spPr>
        <a:solidFill>
          <a:schemeClr val="bg1"/>
        </a:solidFill>
        <a:ln>
          <a:solidFill>
            <a:schemeClr val="accent1"/>
          </a:solidFill>
        </a:ln>
        <a:effectLst>
          <a:glow rad="1397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Rychlost – dítě luští písmena a hláskuje, neúměrně dlouho slabikuje nebo čte zbrkle, domýšlí slova</a:t>
          </a:r>
          <a:endParaRPr lang="cs-CZ" dirty="0">
            <a:solidFill>
              <a:schemeClr val="tx1"/>
            </a:solidFill>
          </a:endParaRPr>
        </a:p>
      </dgm:t>
    </dgm:pt>
    <dgm:pt modelId="{0C4E6125-6804-48F7-B00A-77287D56792B}" type="parTrans" cxnId="{B0775B26-FF7D-43D7-9513-680E0D6C198B}">
      <dgm:prSet/>
      <dgm:spPr/>
      <dgm:t>
        <a:bodyPr/>
        <a:lstStyle/>
        <a:p>
          <a:endParaRPr lang="cs-CZ"/>
        </a:p>
      </dgm:t>
    </dgm:pt>
    <dgm:pt modelId="{6A8C7084-CE3B-4863-9299-CA5CEE346D2D}" type="sibTrans" cxnId="{B0775B26-FF7D-43D7-9513-680E0D6C198B}">
      <dgm:prSet/>
      <dgm:spPr/>
      <dgm:t>
        <a:bodyPr/>
        <a:lstStyle/>
        <a:p>
          <a:endParaRPr lang="cs-CZ"/>
        </a:p>
      </dgm:t>
    </dgm:pt>
    <dgm:pt modelId="{7A85CA72-67A7-4ED7-81C1-4D36DD7F3C7D}">
      <dgm:prSet/>
      <dgm:spPr>
        <a:solidFill>
          <a:schemeClr val="bg1"/>
        </a:solidFill>
        <a:ln>
          <a:solidFill>
            <a:schemeClr val="accent1"/>
          </a:solidFill>
        </a:ln>
        <a:effectLst>
          <a:glow rad="1397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Chybovost – nejčastěji záměny písmen tvarově (</a:t>
          </a:r>
          <a:r>
            <a:rPr lang="cs-CZ" dirty="0" err="1" smtClean="0">
              <a:solidFill>
                <a:schemeClr val="tx1"/>
              </a:solidFill>
            </a:rPr>
            <a:t>b,d,p</a:t>
          </a:r>
          <a:r>
            <a:rPr lang="cs-CZ" dirty="0" smtClean="0">
              <a:solidFill>
                <a:schemeClr val="tx1"/>
              </a:solidFill>
            </a:rPr>
            <a:t>,) a zvukově podobných (</a:t>
          </a:r>
          <a:r>
            <a:rPr lang="cs-CZ" dirty="0" err="1" smtClean="0">
              <a:solidFill>
                <a:schemeClr val="tx1"/>
              </a:solidFill>
            </a:rPr>
            <a:t>t,d</a:t>
          </a:r>
          <a:r>
            <a:rPr lang="cs-CZ" dirty="0" smtClean="0">
              <a:solidFill>
                <a:schemeClr val="tx1"/>
              </a:solidFill>
            </a:rPr>
            <a:t>), ale i nepodobných.</a:t>
          </a:r>
          <a:endParaRPr lang="cs-CZ" dirty="0">
            <a:solidFill>
              <a:schemeClr val="tx1"/>
            </a:solidFill>
          </a:endParaRPr>
        </a:p>
      </dgm:t>
    </dgm:pt>
    <dgm:pt modelId="{644DB219-EE47-4FF3-B48A-3B098E5E601B}" type="parTrans" cxnId="{22A8C1BA-2248-4A46-81D4-1BC7E6AE3E57}">
      <dgm:prSet/>
      <dgm:spPr/>
      <dgm:t>
        <a:bodyPr/>
        <a:lstStyle/>
        <a:p>
          <a:endParaRPr lang="cs-CZ"/>
        </a:p>
      </dgm:t>
    </dgm:pt>
    <dgm:pt modelId="{43AD0F44-10F4-41AD-95F3-5B3392B76A3F}" type="sibTrans" cxnId="{22A8C1BA-2248-4A46-81D4-1BC7E6AE3E57}">
      <dgm:prSet/>
      <dgm:spPr/>
      <dgm:t>
        <a:bodyPr/>
        <a:lstStyle/>
        <a:p>
          <a:endParaRPr lang="cs-CZ"/>
        </a:p>
      </dgm:t>
    </dgm:pt>
    <dgm:pt modelId="{FE519675-5646-44B5-BD79-2DF761E55E08}">
      <dgm:prSet/>
      <dgm:spPr>
        <a:solidFill>
          <a:schemeClr val="bg1"/>
        </a:solidFill>
        <a:ln>
          <a:solidFill>
            <a:schemeClr val="accent1"/>
          </a:solidFill>
        </a:ln>
        <a:effectLst>
          <a:glow rad="1397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Technika čtení – dítě si čte slovo potichu po hláskách a poté si je vysloví nahlas</a:t>
          </a:r>
          <a:endParaRPr lang="cs-CZ" dirty="0">
            <a:solidFill>
              <a:schemeClr val="tx1"/>
            </a:solidFill>
          </a:endParaRPr>
        </a:p>
      </dgm:t>
    </dgm:pt>
    <dgm:pt modelId="{099AA1A1-C344-4CD1-842B-BA04EBCB097C}" type="parTrans" cxnId="{C7E6FFBA-1D5F-4835-997F-0C8B8812ED95}">
      <dgm:prSet/>
      <dgm:spPr/>
      <dgm:t>
        <a:bodyPr/>
        <a:lstStyle/>
        <a:p>
          <a:endParaRPr lang="cs-CZ"/>
        </a:p>
      </dgm:t>
    </dgm:pt>
    <dgm:pt modelId="{7E256527-A926-4F38-B2AA-E784737CB068}" type="sibTrans" cxnId="{C7E6FFBA-1D5F-4835-997F-0C8B8812ED95}">
      <dgm:prSet/>
      <dgm:spPr/>
      <dgm:t>
        <a:bodyPr/>
        <a:lstStyle/>
        <a:p>
          <a:endParaRPr lang="cs-CZ"/>
        </a:p>
      </dgm:t>
    </dgm:pt>
    <dgm:pt modelId="{ED93766B-4659-4DA0-A713-F8A2979C6F7D}">
      <dgm:prSet/>
      <dgm:spPr>
        <a:solidFill>
          <a:schemeClr val="bg1"/>
        </a:solidFill>
        <a:ln>
          <a:solidFill>
            <a:schemeClr val="accent1"/>
          </a:solidFill>
        </a:ln>
        <a:effectLst>
          <a:glow rad="1397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Porozumění – je závislé na úrovni předcházejících ukazatelů</a:t>
          </a:r>
          <a:endParaRPr lang="cs-CZ" dirty="0">
            <a:solidFill>
              <a:schemeClr val="tx1"/>
            </a:solidFill>
          </a:endParaRPr>
        </a:p>
      </dgm:t>
    </dgm:pt>
    <dgm:pt modelId="{79EDDEAB-D0B5-4014-AA78-96EADCC5794B}" type="parTrans" cxnId="{ADC685F4-3723-4A08-B334-A85D7A7DB539}">
      <dgm:prSet/>
      <dgm:spPr/>
      <dgm:t>
        <a:bodyPr/>
        <a:lstStyle/>
        <a:p>
          <a:endParaRPr lang="cs-CZ"/>
        </a:p>
      </dgm:t>
    </dgm:pt>
    <dgm:pt modelId="{33AFD95E-CB8A-49EF-9D2F-5F5FB4236886}" type="sibTrans" cxnId="{ADC685F4-3723-4A08-B334-A85D7A7DB539}">
      <dgm:prSet/>
      <dgm:spPr/>
      <dgm:t>
        <a:bodyPr/>
        <a:lstStyle/>
        <a:p>
          <a:endParaRPr lang="cs-CZ"/>
        </a:p>
      </dgm:t>
    </dgm:pt>
    <dgm:pt modelId="{8A4E6D4B-6D51-4BB1-9502-0063B9040033}" type="pres">
      <dgm:prSet presAssocID="{B0B7C8ED-4F56-4186-B6DB-78AA2A40E93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0864D3D-A464-4A5B-A6B4-6DFEF609A4FF}" type="pres">
      <dgm:prSet presAssocID="{6C7AABD8-7A92-4E64-AC8F-D6016FCCA34C}" presName="parentText" presStyleLbl="node1" presStyleIdx="0" presStyleCnt="4" custLinFactY="-52429" custLinFactNeighborX="122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3233FA-50D4-47FC-9F2F-63505CA9341B}" type="pres">
      <dgm:prSet presAssocID="{6A8C7084-CE3B-4863-9299-CA5CEE346D2D}" presName="spacer" presStyleCnt="0"/>
      <dgm:spPr/>
    </dgm:pt>
    <dgm:pt modelId="{FB968E8B-5956-4B2E-9ADB-66EA9609EC1A}" type="pres">
      <dgm:prSet presAssocID="{7A85CA72-67A7-4ED7-81C1-4D36DD7F3C7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FBAD55-E23D-4810-8BE3-E56FBB50EF32}" type="pres">
      <dgm:prSet presAssocID="{43AD0F44-10F4-41AD-95F3-5B3392B76A3F}" presName="spacer" presStyleCnt="0"/>
      <dgm:spPr/>
    </dgm:pt>
    <dgm:pt modelId="{F590DCC8-42BF-4F5C-8939-34B038EDDA42}" type="pres">
      <dgm:prSet presAssocID="{FE519675-5646-44B5-BD79-2DF761E55E08}" presName="parentText" presStyleLbl="node1" presStyleIdx="2" presStyleCnt="4" custScaleY="12158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101DE0-7C7D-4AFD-A1B7-BDA3B79CA1F4}" type="pres">
      <dgm:prSet presAssocID="{7E256527-A926-4F38-B2AA-E784737CB068}" presName="spacer" presStyleCnt="0"/>
      <dgm:spPr/>
    </dgm:pt>
    <dgm:pt modelId="{5D9293A4-BAF6-4ABD-B8E8-2E9056D45D8A}" type="pres">
      <dgm:prSet presAssocID="{ED93766B-4659-4DA0-A713-F8A2979C6F7D}" presName="parentText" presStyleLbl="node1" presStyleIdx="3" presStyleCnt="4" custLinFactY="35363" custLinFactNeighborX="-171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5835FA9-6927-4B81-9E0A-1226920EB94C}" type="presOf" srcId="{6C7AABD8-7A92-4E64-AC8F-D6016FCCA34C}" destId="{B0864D3D-A464-4A5B-A6B4-6DFEF609A4FF}" srcOrd="0" destOrd="0" presId="urn:microsoft.com/office/officeart/2005/8/layout/vList2"/>
    <dgm:cxn modelId="{75A4E39F-F40B-4BA1-953C-8D776A43433F}" type="presOf" srcId="{ED93766B-4659-4DA0-A713-F8A2979C6F7D}" destId="{5D9293A4-BAF6-4ABD-B8E8-2E9056D45D8A}" srcOrd="0" destOrd="0" presId="urn:microsoft.com/office/officeart/2005/8/layout/vList2"/>
    <dgm:cxn modelId="{22A8C1BA-2248-4A46-81D4-1BC7E6AE3E57}" srcId="{B0B7C8ED-4F56-4186-B6DB-78AA2A40E936}" destId="{7A85CA72-67A7-4ED7-81C1-4D36DD7F3C7D}" srcOrd="1" destOrd="0" parTransId="{644DB219-EE47-4FF3-B48A-3B098E5E601B}" sibTransId="{43AD0F44-10F4-41AD-95F3-5B3392B76A3F}"/>
    <dgm:cxn modelId="{ADC685F4-3723-4A08-B334-A85D7A7DB539}" srcId="{B0B7C8ED-4F56-4186-B6DB-78AA2A40E936}" destId="{ED93766B-4659-4DA0-A713-F8A2979C6F7D}" srcOrd="3" destOrd="0" parTransId="{79EDDEAB-D0B5-4014-AA78-96EADCC5794B}" sibTransId="{33AFD95E-CB8A-49EF-9D2F-5F5FB4236886}"/>
    <dgm:cxn modelId="{EB7A95CA-D4F4-438C-85C0-D33EECCF95B5}" type="presOf" srcId="{FE519675-5646-44B5-BD79-2DF761E55E08}" destId="{F590DCC8-42BF-4F5C-8939-34B038EDDA42}" srcOrd="0" destOrd="0" presId="urn:microsoft.com/office/officeart/2005/8/layout/vList2"/>
    <dgm:cxn modelId="{B0775B26-FF7D-43D7-9513-680E0D6C198B}" srcId="{B0B7C8ED-4F56-4186-B6DB-78AA2A40E936}" destId="{6C7AABD8-7A92-4E64-AC8F-D6016FCCA34C}" srcOrd="0" destOrd="0" parTransId="{0C4E6125-6804-48F7-B00A-77287D56792B}" sibTransId="{6A8C7084-CE3B-4863-9299-CA5CEE346D2D}"/>
    <dgm:cxn modelId="{209B7D13-42BC-45CA-A2B5-4A4378333401}" type="presOf" srcId="{7A85CA72-67A7-4ED7-81C1-4D36DD7F3C7D}" destId="{FB968E8B-5956-4B2E-9ADB-66EA9609EC1A}" srcOrd="0" destOrd="0" presId="urn:microsoft.com/office/officeart/2005/8/layout/vList2"/>
    <dgm:cxn modelId="{A9FCAE78-DE55-458C-8C37-C7064F13615D}" type="presOf" srcId="{B0B7C8ED-4F56-4186-B6DB-78AA2A40E936}" destId="{8A4E6D4B-6D51-4BB1-9502-0063B9040033}" srcOrd="0" destOrd="0" presId="urn:microsoft.com/office/officeart/2005/8/layout/vList2"/>
    <dgm:cxn modelId="{C7E6FFBA-1D5F-4835-997F-0C8B8812ED95}" srcId="{B0B7C8ED-4F56-4186-B6DB-78AA2A40E936}" destId="{FE519675-5646-44B5-BD79-2DF761E55E08}" srcOrd="2" destOrd="0" parTransId="{099AA1A1-C344-4CD1-842B-BA04EBCB097C}" sibTransId="{7E256527-A926-4F38-B2AA-E784737CB068}"/>
    <dgm:cxn modelId="{11EE53AB-D688-4C4B-B427-428E7786C846}" type="presParOf" srcId="{8A4E6D4B-6D51-4BB1-9502-0063B9040033}" destId="{B0864D3D-A464-4A5B-A6B4-6DFEF609A4FF}" srcOrd="0" destOrd="0" presId="urn:microsoft.com/office/officeart/2005/8/layout/vList2"/>
    <dgm:cxn modelId="{012B793C-313B-48B0-8F19-E03AEAA469DE}" type="presParOf" srcId="{8A4E6D4B-6D51-4BB1-9502-0063B9040033}" destId="{D33233FA-50D4-47FC-9F2F-63505CA9341B}" srcOrd="1" destOrd="0" presId="urn:microsoft.com/office/officeart/2005/8/layout/vList2"/>
    <dgm:cxn modelId="{B4E79793-55B3-4909-9C03-08727F531328}" type="presParOf" srcId="{8A4E6D4B-6D51-4BB1-9502-0063B9040033}" destId="{FB968E8B-5956-4B2E-9ADB-66EA9609EC1A}" srcOrd="2" destOrd="0" presId="urn:microsoft.com/office/officeart/2005/8/layout/vList2"/>
    <dgm:cxn modelId="{3C3BACE8-4950-4F5E-868A-2B05C0C60A6A}" type="presParOf" srcId="{8A4E6D4B-6D51-4BB1-9502-0063B9040033}" destId="{F6FBAD55-E23D-4810-8BE3-E56FBB50EF32}" srcOrd="3" destOrd="0" presId="urn:microsoft.com/office/officeart/2005/8/layout/vList2"/>
    <dgm:cxn modelId="{8B73E892-6719-4C85-B3E1-BB096662C973}" type="presParOf" srcId="{8A4E6D4B-6D51-4BB1-9502-0063B9040033}" destId="{F590DCC8-42BF-4F5C-8939-34B038EDDA42}" srcOrd="4" destOrd="0" presId="urn:microsoft.com/office/officeart/2005/8/layout/vList2"/>
    <dgm:cxn modelId="{A2295458-8EDF-4E90-BDC8-89C4D69E3E8E}" type="presParOf" srcId="{8A4E6D4B-6D51-4BB1-9502-0063B9040033}" destId="{FC101DE0-7C7D-4AFD-A1B7-BDA3B79CA1F4}" srcOrd="5" destOrd="0" presId="urn:microsoft.com/office/officeart/2005/8/layout/vList2"/>
    <dgm:cxn modelId="{56366A54-B181-43BA-B2E0-27D56C9F3A32}" type="presParOf" srcId="{8A4E6D4B-6D51-4BB1-9502-0063B9040033}" destId="{5D9293A4-BAF6-4ABD-B8E8-2E9056D45D8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D50EE5-7CD6-4F06-9F55-7EB436FF39F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7302C2B-35A2-4822-80D1-963D653B4669}">
      <dgm:prSet custT="1"/>
      <dgm:spPr>
        <a:solidFill>
          <a:srgbClr val="FF0000"/>
        </a:solidFill>
      </dgm:spPr>
      <dgm:t>
        <a:bodyPr/>
        <a:lstStyle/>
        <a:p>
          <a:pPr algn="ctr" rtl="0"/>
          <a:r>
            <a:rPr lang="cs-CZ" sz="4400" dirty="0" smtClean="0">
              <a:latin typeface="Calibri" panose="020F0502020204030204" pitchFamily="34" charset="0"/>
              <a:cs typeface="Calibri" panose="020F0502020204030204" pitchFamily="34" charset="0"/>
            </a:rPr>
            <a:t>Projevy na střední škole</a:t>
          </a:r>
          <a:endParaRPr lang="cs-CZ" sz="4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643093E-9C44-4671-9E4E-DBF960621AF4}" type="parTrans" cxnId="{62CCC2B3-58F1-4479-80D6-601E4B233B88}">
      <dgm:prSet/>
      <dgm:spPr/>
      <dgm:t>
        <a:bodyPr/>
        <a:lstStyle/>
        <a:p>
          <a:endParaRPr lang="cs-CZ"/>
        </a:p>
      </dgm:t>
    </dgm:pt>
    <dgm:pt modelId="{D05431F6-75DF-4E77-9985-D7E5F636D784}" type="sibTrans" cxnId="{62CCC2B3-58F1-4479-80D6-601E4B233B88}">
      <dgm:prSet/>
      <dgm:spPr/>
      <dgm:t>
        <a:bodyPr/>
        <a:lstStyle/>
        <a:p>
          <a:endParaRPr lang="cs-CZ"/>
        </a:p>
      </dgm:t>
    </dgm:pt>
    <dgm:pt modelId="{204D26DD-BEB7-40C8-A44F-64FFACEB1BE2}" type="pres">
      <dgm:prSet presAssocID="{71D50EE5-7CD6-4F06-9F55-7EB436FF39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774979E-26D1-47BF-B5EE-C1F5019A6BCF}" type="pres">
      <dgm:prSet presAssocID="{C7302C2B-35A2-4822-80D1-963D653B466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AAB4359-270D-4CFD-9487-D194AF19EAE1}" type="presOf" srcId="{C7302C2B-35A2-4822-80D1-963D653B4669}" destId="{F774979E-26D1-47BF-B5EE-C1F5019A6BCF}" srcOrd="0" destOrd="0" presId="urn:microsoft.com/office/officeart/2005/8/layout/vList2"/>
    <dgm:cxn modelId="{62CCC2B3-58F1-4479-80D6-601E4B233B88}" srcId="{71D50EE5-7CD6-4F06-9F55-7EB436FF39F9}" destId="{C7302C2B-35A2-4822-80D1-963D653B4669}" srcOrd="0" destOrd="0" parTransId="{C643093E-9C44-4671-9E4E-DBF960621AF4}" sibTransId="{D05431F6-75DF-4E77-9985-D7E5F636D784}"/>
    <dgm:cxn modelId="{66AB4506-13B0-4F90-89FB-948D239D2327}" type="presOf" srcId="{71D50EE5-7CD6-4F06-9F55-7EB436FF39F9}" destId="{204D26DD-BEB7-40C8-A44F-64FFACEB1BE2}" srcOrd="0" destOrd="0" presId="urn:microsoft.com/office/officeart/2005/8/layout/vList2"/>
    <dgm:cxn modelId="{5A28CF26-838C-4E74-8A0F-9A08EC454E31}" type="presParOf" srcId="{204D26DD-BEB7-40C8-A44F-64FFACEB1BE2}" destId="{F774979E-26D1-47BF-B5EE-C1F5019A6BC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8E2B15-E291-448A-BFBC-14F65F0CF17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5DB3A8C-6A49-4D82-B6D2-2E52DAB825ED}">
      <dgm:prSet custT="1"/>
      <dgm:spPr>
        <a:solidFill>
          <a:srgbClr val="FF0000"/>
        </a:solidFill>
      </dgm:spPr>
      <dgm:t>
        <a:bodyPr/>
        <a:lstStyle/>
        <a:p>
          <a:pPr algn="ctr" rtl="0"/>
          <a:r>
            <a:rPr lang="cs-CZ" sz="4400" dirty="0" smtClean="0">
              <a:latin typeface="Calibri" panose="020F0502020204030204" pitchFamily="34" charset="0"/>
              <a:cs typeface="Calibri" panose="020F0502020204030204" pitchFamily="34" charset="0"/>
            </a:rPr>
            <a:t>Projevy na střední škole</a:t>
          </a:r>
          <a:r>
            <a:rPr lang="cs-CZ" sz="3400" dirty="0" smtClean="0"/>
            <a:t/>
          </a:r>
          <a:br>
            <a:rPr lang="cs-CZ" sz="3400" dirty="0" smtClean="0"/>
          </a:br>
          <a:endParaRPr lang="cs-CZ" sz="3400" dirty="0"/>
        </a:p>
      </dgm:t>
    </dgm:pt>
    <dgm:pt modelId="{B4B0D5BF-2794-4CA3-8BF1-0A0736E8CB02}" type="parTrans" cxnId="{F856C427-D51A-42D6-ACC2-31BD68DBEC2A}">
      <dgm:prSet/>
      <dgm:spPr/>
      <dgm:t>
        <a:bodyPr/>
        <a:lstStyle/>
        <a:p>
          <a:endParaRPr lang="cs-CZ"/>
        </a:p>
      </dgm:t>
    </dgm:pt>
    <dgm:pt modelId="{85D0691F-397B-4728-98AA-D722BBCEA2E8}" type="sibTrans" cxnId="{F856C427-D51A-42D6-ACC2-31BD68DBEC2A}">
      <dgm:prSet/>
      <dgm:spPr/>
      <dgm:t>
        <a:bodyPr/>
        <a:lstStyle/>
        <a:p>
          <a:endParaRPr lang="cs-CZ"/>
        </a:p>
      </dgm:t>
    </dgm:pt>
    <dgm:pt modelId="{93F9880E-171E-47DF-B016-1570AADFFF88}" type="pres">
      <dgm:prSet presAssocID="{718E2B15-E291-448A-BFBC-14F65F0CF1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01613FA-527B-4DF0-B83C-F2BE95A07D9B}" type="pres">
      <dgm:prSet presAssocID="{D5DB3A8C-6A49-4D82-B6D2-2E52DAB825E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2755CB1-3CB2-4278-B69A-BE25D35B743D}" type="presOf" srcId="{D5DB3A8C-6A49-4D82-B6D2-2E52DAB825ED}" destId="{501613FA-527B-4DF0-B83C-F2BE95A07D9B}" srcOrd="0" destOrd="0" presId="urn:microsoft.com/office/officeart/2005/8/layout/vList2"/>
    <dgm:cxn modelId="{963BC6D8-A1D1-432C-B290-A0D361F311A4}" type="presOf" srcId="{718E2B15-E291-448A-BFBC-14F65F0CF174}" destId="{93F9880E-171E-47DF-B016-1570AADFFF88}" srcOrd="0" destOrd="0" presId="urn:microsoft.com/office/officeart/2005/8/layout/vList2"/>
    <dgm:cxn modelId="{F856C427-D51A-42D6-ACC2-31BD68DBEC2A}" srcId="{718E2B15-E291-448A-BFBC-14F65F0CF174}" destId="{D5DB3A8C-6A49-4D82-B6D2-2E52DAB825ED}" srcOrd="0" destOrd="0" parTransId="{B4B0D5BF-2794-4CA3-8BF1-0A0736E8CB02}" sibTransId="{85D0691F-397B-4728-98AA-D722BBCEA2E8}"/>
    <dgm:cxn modelId="{56654F10-4014-4369-A5EC-BDA35A6AD0E3}" type="presParOf" srcId="{93F9880E-171E-47DF-B016-1570AADFFF88}" destId="{501613FA-527B-4DF0-B83C-F2BE95A07D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3D882-E470-4EB0-9D1D-B09C10147A50}">
      <dsp:nvSpPr>
        <dsp:cNvPr id="0" name=""/>
        <dsp:cNvSpPr/>
      </dsp:nvSpPr>
      <dsp:spPr>
        <a:xfrm>
          <a:off x="0" y="182250"/>
          <a:ext cx="9001125" cy="1683372"/>
        </a:xfrm>
        <a:prstGeom prst="roundRect">
          <a:avLst/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dirty="0" smtClean="0"/>
            <a:t>Definice Mezinárodní dyslektické společnosti</a:t>
          </a:r>
          <a:endParaRPr lang="cs-CZ" sz="4400" kern="1200" dirty="0"/>
        </a:p>
      </dsp:txBody>
      <dsp:txXfrm>
        <a:off x="82175" y="264425"/>
        <a:ext cx="8836775" cy="15190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5D7DE-4D65-4845-BDEC-AB3CE0C7460A}">
      <dsp:nvSpPr>
        <dsp:cNvPr id="0" name=""/>
        <dsp:cNvSpPr/>
      </dsp:nvSpPr>
      <dsp:spPr>
        <a:xfrm>
          <a:off x="0" y="51999"/>
          <a:ext cx="8596668" cy="1216800"/>
        </a:xfrm>
        <a:prstGeom prst="roundRect">
          <a:avLst/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Porucha postihuje</a:t>
          </a:r>
          <a:endParaRPr lang="cs-CZ" sz="4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9399" y="111398"/>
        <a:ext cx="8477870" cy="1098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864D3D-A464-4A5B-A6B4-6DFEF609A4FF}">
      <dsp:nvSpPr>
        <dsp:cNvPr id="0" name=""/>
        <dsp:cNvSpPr/>
      </dsp:nvSpPr>
      <dsp:spPr>
        <a:xfrm>
          <a:off x="0" y="0"/>
          <a:ext cx="8596668" cy="1003860"/>
        </a:xfrm>
        <a:prstGeom prst="roundRect">
          <a:avLst/>
        </a:prstGeom>
        <a:solidFill>
          <a:schemeClr val="bg1"/>
        </a:solidFill>
        <a:ln w="19050" cap="rnd" cmpd="sng" algn="ctr">
          <a:solidFill>
            <a:schemeClr val="accent1"/>
          </a:solidFill>
          <a:prstDash val="solid"/>
        </a:ln>
        <a:effectLst>
          <a:glow rad="1397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solidFill>
                <a:schemeClr val="tx1"/>
              </a:solidFill>
            </a:rPr>
            <a:t>Rychlost – dítě luští písmena a hláskuje, neúměrně dlouho slabikuje nebo čte zbrkle, domýšlí slova</a:t>
          </a:r>
          <a:endParaRPr lang="cs-CZ" sz="2600" kern="1200" dirty="0">
            <a:solidFill>
              <a:schemeClr val="tx1"/>
            </a:solidFill>
          </a:endParaRPr>
        </a:p>
      </dsp:txBody>
      <dsp:txXfrm>
        <a:off x="49004" y="49004"/>
        <a:ext cx="8498660" cy="905852"/>
      </dsp:txXfrm>
    </dsp:sp>
    <dsp:sp modelId="{FB968E8B-5956-4B2E-9ADB-66EA9609EC1A}">
      <dsp:nvSpPr>
        <dsp:cNvPr id="0" name=""/>
        <dsp:cNvSpPr/>
      </dsp:nvSpPr>
      <dsp:spPr>
        <a:xfrm>
          <a:off x="0" y="1211144"/>
          <a:ext cx="8596668" cy="1003860"/>
        </a:xfrm>
        <a:prstGeom prst="roundRect">
          <a:avLst/>
        </a:prstGeom>
        <a:solidFill>
          <a:schemeClr val="bg1"/>
        </a:solidFill>
        <a:ln w="19050" cap="rnd" cmpd="sng" algn="ctr">
          <a:solidFill>
            <a:schemeClr val="accent1"/>
          </a:solidFill>
          <a:prstDash val="solid"/>
        </a:ln>
        <a:effectLst>
          <a:glow rad="1397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solidFill>
                <a:schemeClr val="tx1"/>
              </a:solidFill>
            </a:rPr>
            <a:t>Chybovost – nejčastěji záměny písmen tvarově (</a:t>
          </a:r>
          <a:r>
            <a:rPr lang="cs-CZ" sz="2600" kern="1200" dirty="0" err="1" smtClean="0">
              <a:solidFill>
                <a:schemeClr val="tx1"/>
              </a:solidFill>
            </a:rPr>
            <a:t>b,d,p</a:t>
          </a:r>
          <a:r>
            <a:rPr lang="cs-CZ" sz="2600" kern="1200" dirty="0" smtClean="0">
              <a:solidFill>
                <a:schemeClr val="tx1"/>
              </a:solidFill>
            </a:rPr>
            <a:t>,) a zvukově podobných (</a:t>
          </a:r>
          <a:r>
            <a:rPr lang="cs-CZ" sz="2600" kern="1200" dirty="0" err="1" smtClean="0">
              <a:solidFill>
                <a:schemeClr val="tx1"/>
              </a:solidFill>
            </a:rPr>
            <a:t>t,d</a:t>
          </a:r>
          <a:r>
            <a:rPr lang="cs-CZ" sz="2600" kern="1200" dirty="0" smtClean="0">
              <a:solidFill>
                <a:schemeClr val="tx1"/>
              </a:solidFill>
            </a:rPr>
            <a:t>), ale i nepodobných.</a:t>
          </a:r>
          <a:endParaRPr lang="cs-CZ" sz="2600" kern="1200" dirty="0">
            <a:solidFill>
              <a:schemeClr val="tx1"/>
            </a:solidFill>
          </a:endParaRPr>
        </a:p>
      </dsp:txBody>
      <dsp:txXfrm>
        <a:off x="49004" y="1260148"/>
        <a:ext cx="8498660" cy="905852"/>
      </dsp:txXfrm>
    </dsp:sp>
    <dsp:sp modelId="{F590DCC8-42BF-4F5C-8939-34B038EDDA42}">
      <dsp:nvSpPr>
        <dsp:cNvPr id="0" name=""/>
        <dsp:cNvSpPr/>
      </dsp:nvSpPr>
      <dsp:spPr>
        <a:xfrm>
          <a:off x="0" y="2289884"/>
          <a:ext cx="8596668" cy="1220573"/>
        </a:xfrm>
        <a:prstGeom prst="roundRect">
          <a:avLst/>
        </a:prstGeom>
        <a:solidFill>
          <a:schemeClr val="bg1"/>
        </a:solidFill>
        <a:ln w="19050" cap="rnd" cmpd="sng" algn="ctr">
          <a:solidFill>
            <a:schemeClr val="accent1"/>
          </a:solidFill>
          <a:prstDash val="solid"/>
        </a:ln>
        <a:effectLst>
          <a:glow rad="1397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solidFill>
                <a:schemeClr val="tx1"/>
              </a:solidFill>
            </a:rPr>
            <a:t>Technika čtení – dítě si čte slovo potichu po hláskách a poté si je vysloví nahlas</a:t>
          </a:r>
          <a:endParaRPr lang="cs-CZ" sz="2600" kern="1200" dirty="0">
            <a:solidFill>
              <a:schemeClr val="tx1"/>
            </a:solidFill>
          </a:endParaRPr>
        </a:p>
      </dsp:txBody>
      <dsp:txXfrm>
        <a:off x="59583" y="2349467"/>
        <a:ext cx="8477502" cy="1101407"/>
      </dsp:txXfrm>
    </dsp:sp>
    <dsp:sp modelId="{5D9293A4-BAF6-4ABD-B8E8-2E9056D45D8A}">
      <dsp:nvSpPr>
        <dsp:cNvPr id="0" name=""/>
        <dsp:cNvSpPr/>
      </dsp:nvSpPr>
      <dsp:spPr>
        <a:xfrm>
          <a:off x="0" y="3717742"/>
          <a:ext cx="8596668" cy="1003860"/>
        </a:xfrm>
        <a:prstGeom prst="roundRect">
          <a:avLst/>
        </a:prstGeom>
        <a:solidFill>
          <a:schemeClr val="bg1"/>
        </a:solidFill>
        <a:ln w="19050" cap="rnd" cmpd="sng" algn="ctr">
          <a:solidFill>
            <a:schemeClr val="accent1"/>
          </a:solidFill>
          <a:prstDash val="solid"/>
        </a:ln>
        <a:effectLst>
          <a:glow rad="1397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solidFill>
                <a:schemeClr val="tx1"/>
              </a:solidFill>
            </a:rPr>
            <a:t>Porozumění – je závislé na úrovni předcházejících ukazatelů</a:t>
          </a:r>
          <a:endParaRPr lang="cs-CZ" sz="2600" kern="1200" dirty="0">
            <a:solidFill>
              <a:schemeClr val="tx1"/>
            </a:solidFill>
          </a:endParaRPr>
        </a:p>
      </dsp:txBody>
      <dsp:txXfrm>
        <a:off x="49004" y="3766746"/>
        <a:ext cx="8498660" cy="9058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74979E-26D1-47BF-B5EE-C1F5019A6BCF}">
      <dsp:nvSpPr>
        <dsp:cNvPr id="0" name=""/>
        <dsp:cNvSpPr/>
      </dsp:nvSpPr>
      <dsp:spPr>
        <a:xfrm>
          <a:off x="0" y="51999"/>
          <a:ext cx="8596668" cy="1216800"/>
        </a:xfrm>
        <a:prstGeom prst="roundRect">
          <a:avLst/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Projevy na střední škole</a:t>
          </a:r>
          <a:endParaRPr lang="cs-CZ" sz="4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9399" y="111398"/>
        <a:ext cx="8477870" cy="10980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613FA-527B-4DF0-B83C-F2BE95A07D9B}">
      <dsp:nvSpPr>
        <dsp:cNvPr id="0" name=""/>
        <dsp:cNvSpPr/>
      </dsp:nvSpPr>
      <dsp:spPr>
        <a:xfrm>
          <a:off x="0" y="766"/>
          <a:ext cx="8596668" cy="1319266"/>
        </a:xfrm>
        <a:prstGeom prst="roundRect">
          <a:avLst/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Projevy na střední škole</a:t>
          </a:r>
          <a:r>
            <a:rPr lang="cs-CZ" sz="3400" kern="1200" dirty="0" smtClean="0"/>
            <a:t/>
          </a:r>
          <a:br>
            <a:rPr lang="cs-CZ" sz="3400" kern="1200" dirty="0" smtClean="0"/>
          </a:br>
          <a:endParaRPr lang="cs-CZ" sz="3400" kern="1200" dirty="0"/>
        </a:p>
      </dsp:txBody>
      <dsp:txXfrm>
        <a:off x="64401" y="65167"/>
        <a:ext cx="8467866" cy="1190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D63F8-0ECB-4AA2-B0FF-E3A8C9CAA7EE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BBC4C-CBBD-45AA-8E56-C98A4DEDAB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194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BBC4C-CBBD-45AA-8E56-C98A4DEDAB0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322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69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22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6190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028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6270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534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792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19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181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911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19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2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94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07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85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17A03-4154-4CAF-90D0-4670143039F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29E9155-1BA1-4F30-9C9A-8BEF67E80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22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raj-elektra.cz/files/prod_images/temp_big/scan-marker-air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itickemysleni.cz/klisty.php?co=klisty24_eur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78319" y="665019"/>
            <a:ext cx="7766936" cy="1258783"/>
          </a:xfrm>
        </p:spPr>
        <p:txBody>
          <a:bodyPr/>
          <a:lstStyle/>
          <a:p>
            <a:pPr algn="ctr"/>
            <a:r>
              <a:rPr lang="cs-CZ" sz="6600" dirty="0" smtClean="0">
                <a:latin typeface="Calibri" panose="020F0502020204030204" pitchFamily="34" charset="0"/>
                <a:cs typeface="Calibri" panose="020F0502020204030204" pitchFamily="34" charset="0"/>
              </a:rPr>
              <a:t>DYSLEXIE</a:t>
            </a:r>
            <a:endParaRPr lang="cs-CZ" sz="6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4354" y="1925149"/>
            <a:ext cx="10115550" cy="1096899"/>
          </a:xfrm>
        </p:spPr>
        <p:txBody>
          <a:bodyPr>
            <a:noAutofit/>
          </a:bodyPr>
          <a:lstStyle/>
          <a:p>
            <a:pPr algn="l"/>
            <a:r>
              <a:rPr lang="cs-CZ" sz="4000" dirty="0">
                <a:solidFill>
                  <a:schemeClr val="tx1"/>
                </a:solidFill>
              </a:rPr>
              <a:t>p</a:t>
            </a:r>
            <a:r>
              <a:rPr lang="cs-CZ" sz="4000" dirty="0" smtClean="0">
                <a:solidFill>
                  <a:schemeClr val="tx1"/>
                </a:solidFill>
              </a:rPr>
              <a:t>orucha osvojování čtenářských dovedností</a:t>
            </a:r>
          </a:p>
          <a:p>
            <a:pPr algn="l"/>
            <a:endParaRPr lang="cs-CZ" sz="4000" dirty="0">
              <a:solidFill>
                <a:schemeClr val="tx1"/>
              </a:solidFill>
            </a:endParaRPr>
          </a:p>
          <a:p>
            <a:pPr algn="ctr"/>
            <a:r>
              <a:rPr lang="cs-CZ" sz="6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DYSKALKULIE</a:t>
            </a:r>
          </a:p>
          <a:p>
            <a:pPr algn="ctr"/>
            <a:r>
              <a:rPr lang="cs-CZ" sz="4400" dirty="0">
                <a:solidFill>
                  <a:schemeClr val="tx1"/>
                </a:solidFill>
                <a:latin typeface="Calibri" panose="020F0502020204030204" pitchFamily="34" charset="0"/>
              </a:rPr>
              <a:t>p</a:t>
            </a:r>
            <a:r>
              <a:rPr lang="cs-CZ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orucha matematických schopností</a:t>
            </a:r>
          </a:p>
          <a:p>
            <a:pPr algn="l"/>
            <a:endParaRPr lang="cs-CZ" sz="2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l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Vytvořil: Mgr. Radomír Omasta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52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Reedukace čtení</a:t>
            </a:r>
            <a:endParaRPr lang="cs-CZ" sz="4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Zástupný symbol pro obsah 3"/>
          <p:cNvGrpSpPr>
            <a:grpSpLocks/>
          </p:cNvGrpSpPr>
          <p:nvPr/>
        </p:nvGrpSpPr>
        <p:grpSpPr bwMode="auto">
          <a:xfrm>
            <a:off x="677334" y="2179717"/>
            <a:ext cx="8229600" cy="4375098"/>
            <a:chOff x="272" y="1023"/>
            <a:chExt cx="1872" cy="696"/>
          </a:xfrm>
        </p:grpSpPr>
        <p:cxnSp>
          <p:nvCxnSpPr>
            <p:cNvPr id="1028" name="_s1028"/>
            <p:cNvCxnSpPr>
              <a:cxnSpLocks noChangeShapeType="1"/>
              <a:stCxn id="8" idx="0"/>
              <a:endCxn id="6" idx="2"/>
            </p:cNvCxnSpPr>
            <p:nvPr/>
          </p:nvCxnSpPr>
          <p:spPr bwMode="auto">
            <a:xfrm rot="16200000" flipV="1">
              <a:off x="1400" y="1119"/>
              <a:ext cx="120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rot="5400000" flipH="1" flipV="1">
              <a:off x="896" y="1119"/>
              <a:ext cx="120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_s1030"/>
            <p:cNvSpPr>
              <a:spLocks noChangeArrowheads="1"/>
            </p:cNvSpPr>
            <p:nvPr/>
          </p:nvSpPr>
          <p:spPr bwMode="auto">
            <a:xfrm>
              <a:off x="776" y="102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800" dirty="0">
                  <a:latin typeface="Arial" charset="0"/>
                </a:rPr>
                <a:t>Čtení</a:t>
              </a:r>
            </a:p>
          </p:txBody>
        </p:sp>
        <p:sp>
          <p:nvSpPr>
            <p:cNvPr id="7" name="_s1031"/>
            <p:cNvSpPr>
              <a:spLocks noChangeArrowheads="1"/>
            </p:cNvSpPr>
            <p:nvPr/>
          </p:nvSpPr>
          <p:spPr bwMode="auto">
            <a:xfrm>
              <a:off x="272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3200" dirty="0">
                  <a:latin typeface="Arial" charset="0"/>
                </a:rPr>
                <a:t>Technika čtení</a:t>
              </a:r>
            </a:p>
          </p:txBody>
        </p:sp>
        <p:sp>
          <p:nvSpPr>
            <p:cNvPr id="8" name="_s1032"/>
            <p:cNvSpPr>
              <a:spLocks noChangeArrowheads="1"/>
            </p:cNvSpPr>
            <p:nvPr/>
          </p:nvSpPr>
          <p:spPr bwMode="auto">
            <a:xfrm>
              <a:off x="1280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3200" dirty="0">
                  <a:latin typeface="Arial" charset="0"/>
                </a:rPr>
                <a:t>Porozumění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655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Obecné rady jak pomoci při výuce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užití diktafonu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pomoc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tabletu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zkoušet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ústně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spíše než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písemně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zadávat testy spíše než písemky</a:t>
            </a:r>
          </a:p>
          <a:p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dát více </a:t>
            </a:r>
            <a:r>
              <a:rPr lang="pl-P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času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na zpracování úkolu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poskytnout studentovi již hotové zápisy s místy na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doplňování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strukturovat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učební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texty</a:t>
            </a:r>
          </a:p>
        </p:txBody>
      </p:sp>
    </p:spTree>
    <p:extLst>
      <p:ext uri="{BB962C8B-B14F-4D97-AF65-F5344CB8AC3E}">
        <p14:creationId xmlns:p14="http://schemas.microsoft.com/office/powerpoint/2010/main" val="302639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1" y="400050"/>
            <a:ext cx="9048750" cy="1038225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Jaké postupy může učitel použít?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1" y="1770063"/>
            <a:ext cx="9048750" cy="4459287"/>
          </a:xfrm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respektovat aktuální úroveň čtenářských dovedností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nevyvolávat na hlasité čtení,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nenechat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ostatní negativně reagovat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kratší, méně náročné, předem připravené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texty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respektovat pomalejší tempo,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nehodnotit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to, co nestihne, zkrátit požadovaný úkol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při ověřování znalostí písmem volit jednoduchá kratší zadání, pomoci s přečtením instrukce, ověřit, zda žák rozumí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instrukcím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citlivě upozorňovat na chyby (ne: máš to špatně, ale: oprav si...)</a:t>
            </a:r>
          </a:p>
          <a:p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01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0050" y="428626"/>
            <a:ext cx="8873952" cy="1181100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Jaké postupy může učitel použít?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0050" y="1989139"/>
            <a:ext cx="8873952" cy="4268786"/>
          </a:xfrm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při učení naukovým předmětům využívat sluchových postupů (hlasité učení, diktafon, audiozáznamy, počítačové programy)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multisenzorický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přístup - zapojení co nejvíce smyslů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podporovat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nejen výkon, ale i snahu, drobné dílčí úspěchy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při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čtení textu - krátké texty,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text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by měl být členitý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vést k porozumění textu - po přečtení obsah krátce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převyprávět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Kontrolovat správné čtení nových odborných výrazů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při písemných pracích - kratší, jednodušší písemná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zadání,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 matematice - více času na přečtení slovních úloh</a:t>
            </a:r>
          </a:p>
        </p:txBody>
      </p:sp>
    </p:spTree>
    <p:extLst>
      <p:ext uri="{BB962C8B-B14F-4D97-AF65-F5344CB8AC3E}">
        <p14:creationId xmlns:p14="http://schemas.microsoft.com/office/powerpoint/2010/main" val="25785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1134" y="228600"/>
            <a:ext cx="8809566" cy="1320800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dirty="0" err="1">
                <a:solidFill>
                  <a:schemeClr val="bg1"/>
                </a:solidFill>
              </a:rPr>
              <a:t>Scanmarker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Air</a:t>
            </a:r>
            <a:br>
              <a:rPr lang="cs-CZ" dirty="0" smtClean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Scanmarker Air: zařízení pro děti s dyslexii">
            <a:hlinkClick r:id="rId2" tooltip="&quot;Scanmarker Air: zařízení pro děti s dyslexii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580" y="1685925"/>
            <a:ext cx="6734175" cy="5238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207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231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JAK POMOCI?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oblasti kompenzace lze použít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jednodušší texty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 stejném obsahu (výtah, apod.)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romadné či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párové čtení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důležitá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grafická úprava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textu</a:t>
            </a: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oužívání názorných pomůcek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iné způsoby vyhledávání informací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(obrázky, video, televize, internet)</a:t>
            </a: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61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ÚPRAVA TEXTU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2160589"/>
            <a:ext cx="8664402" cy="4211636"/>
          </a:xfrm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Používejte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bezpatkový typ písma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Arial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Verdana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Calibri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Tahoma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Century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Gothic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Trebuchet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). Jsou čitelnější než písmo patkové (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Times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New Roman).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Velikost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písma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v tištěném dokumentu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měla být 12 a větší.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Při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prezentaci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používejte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písmo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větší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než 24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Velikost řádkování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1,5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Text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zarovnán vlevo</a:t>
            </a:r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15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	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68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endParaRPr 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Evokace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v této fázi se zjišťuje, co studenti o tématu vědí, co si o něm myslí, co by je v něm zajímalo. Cílem je pomoci vytvořit kontext a motivovat pro studium. Většinou se zde ukáže, čím je téma zajímavé a aktuální a studenti si sami mohou zvolit sobě blízký přístup k jeho studiu a pojetí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EUR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78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6800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EUR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362200"/>
            <a:ext cx="8596668" cy="3679162"/>
          </a:xfrm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cs-CZ" sz="2400" b="1" dirty="0"/>
              <a:t>Uvědomění si významu nové informace</a:t>
            </a:r>
            <a:r>
              <a:rPr lang="cs-CZ" sz="2400" dirty="0"/>
              <a:t>: druhá fáze, kterou vnímá většina učitelů jako nejpodstatnější.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Žáci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 ní zpracovávají nové informace a zařazují si je do vlastní struktury poznání (mezi informace, které si již vybavili a utřídili si během evokace).</a:t>
            </a:r>
          </a:p>
        </p:txBody>
      </p:sp>
    </p:spTree>
    <p:extLst>
      <p:ext uri="{BB962C8B-B14F-4D97-AF65-F5344CB8AC3E}">
        <p14:creationId xmlns:p14="http://schemas.microsoft.com/office/powerpoint/2010/main" val="38223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633530685"/>
              </p:ext>
            </p:extLst>
          </p:nvPr>
        </p:nvGraphicFramePr>
        <p:xfrm>
          <a:off x="466725" y="323851"/>
          <a:ext cx="9001125" cy="2047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563034" y="2474914"/>
            <a:ext cx="8596668" cy="3880773"/>
          </a:xfrm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0" lvl="0" indent="0" rtl="0">
              <a:buNone/>
            </a:pPr>
            <a:endParaRPr lang="cs-CZ" sz="2400" dirty="0" smtClean="0"/>
          </a:p>
          <a:p>
            <a:pPr marL="0" lvl="0" indent="0" rtl="0">
              <a:buNone/>
            </a:pPr>
            <a:r>
              <a:rPr lang="cs-CZ" sz="2400" dirty="0" smtClean="0"/>
              <a:t>„Specifická vývojová dyslexie je porucha projevující se neschopností naučit se číst běžnými výukovými metodami. </a:t>
            </a:r>
          </a:p>
          <a:p>
            <a:pPr marL="0" lvl="0" indent="0" rtl="0">
              <a:buNone/>
            </a:pPr>
            <a:r>
              <a:rPr lang="cs-CZ" sz="2400" dirty="0" smtClean="0"/>
              <a:t>Přestože se dítěti dostává běžného výukového vedení, má přiměřenou inteligenci a sociokulturní příležitost.“</a:t>
            </a:r>
          </a:p>
          <a:p>
            <a:pPr marL="0" lvl="0" indent="0" rtl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Dyslexie je neurobiologického původu. 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lvl="0" indent="0" rtl="0">
              <a:buNone/>
            </a:pPr>
            <a:endParaRPr lang="cs-CZ" dirty="0" smtClean="0"/>
          </a:p>
          <a:p>
            <a:pPr marL="0" lv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15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47750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bg1"/>
                </a:solidFill>
              </a:rPr>
              <a:t>EUR</a:t>
            </a:r>
            <a:endParaRPr lang="cs-CZ" sz="44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sz="2400" b="1" u="sng" dirty="0">
                <a:hlinkClick r:id="rId2"/>
              </a:rPr>
              <a:t>Reflexe</a:t>
            </a:r>
            <a:r>
              <a:rPr lang="cs-CZ" sz="2400" dirty="0"/>
              <a:t>: třetí a zřejmě nejvíce opomíjená část vzdělávání. Student v ní provádí vlastní analýzu toho, co se dozvěděl, jak to chápe a co mu to přináší. Samozřejmostí by mělo být nejen vlastní zhodnocení, ale také diskuse nad tím, zda mu nové informace nějak změnily pohled na věc, jakým způsobem souhlasí s tím, co předpokládal v evokaci atp. Tato fáze bývá často podceňovaná a je didakticky nejtěžší. Vyžaduje nemálo času a každý se v ní musí pohybovat vlastním tempem a specifickým způsobem.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22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906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Český jazyk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2500" lnSpcReduction="10000"/>
          </a:bodyPr>
          <a:lstStyle/>
          <a:p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zpřehlednění učiva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důraz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na strukturaci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učiva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vést studenty k vypracování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přehledných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gramatických tabulek s užitím barev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při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výkladu užívat barevné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znázornění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(barevné fixy)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výukové hry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sz="2400" dirty="0"/>
              <a:t>se </a:t>
            </a:r>
            <a:r>
              <a:rPr lang="cs-CZ" sz="2400" dirty="0" smtClean="0"/>
              <a:t>skrývačkami </a:t>
            </a:r>
            <a:r>
              <a:rPr lang="cs-CZ" sz="2400" dirty="0"/>
              <a:t>(hledej č</a:t>
            </a:r>
            <a:r>
              <a:rPr lang="cs-CZ" sz="2400" dirty="0" smtClean="0"/>
              <a:t>íslovky odv</a:t>
            </a:r>
            <a:r>
              <a:rPr lang="cs-CZ" sz="2400" dirty="0"/>
              <a:t>ě</a:t>
            </a:r>
            <a:r>
              <a:rPr lang="cs-CZ" sz="2400" dirty="0" smtClean="0"/>
              <a:t>tví </a:t>
            </a:r>
            <a:r>
              <a:rPr lang="cs-CZ" sz="2400" dirty="0"/>
              <a:t>– </a:t>
            </a:r>
            <a:r>
              <a:rPr lang="cs-CZ" sz="2400" dirty="0" smtClean="0"/>
              <a:t>2)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/>
              <a:t>vymýšlení vět </a:t>
            </a:r>
            <a:r>
              <a:rPr lang="cs-CZ" sz="2400" dirty="0"/>
              <a:t>na slovní </a:t>
            </a:r>
            <a:r>
              <a:rPr lang="cs-CZ" sz="2400" dirty="0" smtClean="0"/>
              <a:t>druhy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/>
              <a:t>opravovat </a:t>
            </a:r>
            <a:r>
              <a:rPr lang="cs-CZ" sz="2400" dirty="0"/>
              <a:t>chyby v napsaném </a:t>
            </a:r>
            <a:r>
              <a:rPr lang="cs-CZ" sz="2400" dirty="0" smtClean="0"/>
              <a:t>textu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/>
              <a:t>lístečky </a:t>
            </a:r>
            <a:r>
              <a:rPr lang="cs-CZ" sz="2400" dirty="0"/>
              <a:t>se slovy apod.</a:t>
            </a:r>
          </a:p>
        </p:txBody>
      </p:sp>
    </p:spTree>
    <p:extLst>
      <p:ext uri="{BB962C8B-B14F-4D97-AF65-F5344CB8AC3E}">
        <p14:creationId xmlns:p14="http://schemas.microsoft.com/office/powerpoint/2010/main" val="222266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Diktáty</a:t>
            </a:r>
            <a:endParaRPr lang="cs-CZ" sz="4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lnSpcReduction="10000"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zadávat diktáty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předem procvičené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(u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těžkých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forem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SPU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slova víckrát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cvičená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2400" dirty="0">
                <a:latin typeface="Calibri" panose="020F0502020204030204" pitchFamily="34" charset="0"/>
                <a:cs typeface="Calibri" panose="020F0502020204030204" pitchFamily="34" charset="0"/>
              </a:rPr>
              <a:t> diktát jen slov (ne </a:t>
            </a:r>
            <a:r>
              <a:rPr lang="nb-N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ě</a:t>
            </a:r>
            <a:r>
              <a:rPr lang="nb-N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nb-NO" sz="2400" dirty="0">
                <a:latin typeface="Calibri" panose="020F0502020204030204" pitchFamily="34" charset="0"/>
                <a:cs typeface="Calibri" panose="020F0502020204030204" pitchFamily="34" charset="0"/>
              </a:rPr>
              <a:t>) – 10- 20 slov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diktát malého množství krátkých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vět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na daný jev cca 5-6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vět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nestřídat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moc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jevů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 jednom diktátu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diktát psát na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tabletu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více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času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vysbírat od žáka s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SPU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jako posledního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tempo diktování dle nejpomalejšího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48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bg1"/>
                </a:solidFill>
              </a:rPr>
              <a:t>Diktáty</a:t>
            </a:r>
            <a:endParaRPr lang="cs-CZ" sz="44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465389"/>
            <a:ext cx="8596668" cy="3880773"/>
          </a:xfrm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2500"/>
          </a:bodyPr>
          <a:lstStyle/>
          <a:p>
            <a:r>
              <a:rPr lang="cs-CZ" sz="2400" dirty="0" smtClean="0"/>
              <a:t> hodnotíme</a:t>
            </a:r>
            <a:r>
              <a:rPr lang="cs-CZ" sz="2400" dirty="0"/>
              <a:t>, co </a:t>
            </a:r>
            <a:r>
              <a:rPr lang="cs-CZ" sz="2400" dirty="0" smtClean="0"/>
              <a:t>dítě </a:t>
            </a:r>
            <a:r>
              <a:rPr lang="cs-CZ" sz="2400" dirty="0"/>
              <a:t>stihlo</a:t>
            </a:r>
          </a:p>
          <a:p>
            <a:r>
              <a:rPr lang="pl-PL" sz="2400" dirty="0"/>
              <a:t> dáme jen </a:t>
            </a:r>
            <a:r>
              <a:rPr lang="pl-PL" sz="2400" dirty="0" smtClean="0"/>
              <a:t>půlku </a:t>
            </a:r>
            <a:r>
              <a:rPr lang="pl-PL" sz="2400" dirty="0"/>
              <a:t>z diktátu pro </a:t>
            </a:r>
            <a:r>
              <a:rPr lang="pl-PL" sz="2400" dirty="0" smtClean="0"/>
              <a:t>ostatní</a:t>
            </a:r>
            <a:endParaRPr lang="cs-CZ" sz="2400" dirty="0"/>
          </a:p>
          <a:p>
            <a:r>
              <a:rPr lang="cs-CZ" sz="2400" dirty="0"/>
              <a:t> diktát jako </a:t>
            </a:r>
            <a:r>
              <a:rPr lang="cs-CZ" sz="2400" dirty="0" smtClean="0"/>
              <a:t>doplňovačka</a:t>
            </a:r>
            <a:endParaRPr lang="cs-CZ" sz="2400" dirty="0"/>
          </a:p>
          <a:p>
            <a:r>
              <a:rPr lang="pl-PL" sz="2400" dirty="0"/>
              <a:t> pracovní listy na </a:t>
            </a:r>
            <a:r>
              <a:rPr lang="pl-PL" sz="2400" dirty="0" smtClean="0"/>
              <a:t>procvičení </a:t>
            </a:r>
            <a:r>
              <a:rPr lang="pl-PL" sz="2400" dirty="0"/>
              <a:t>jevu (u 1.roc.)</a:t>
            </a:r>
          </a:p>
          <a:p>
            <a:r>
              <a:rPr lang="cs-CZ" sz="2400" dirty="0"/>
              <a:t> napsat </a:t>
            </a:r>
            <a:r>
              <a:rPr lang="cs-CZ" sz="2400" dirty="0" smtClean="0"/>
              <a:t>správně </a:t>
            </a:r>
            <a:r>
              <a:rPr lang="cs-CZ" sz="2400" dirty="0"/>
              <a:t>slovo, kde se chybovalo, </a:t>
            </a:r>
            <a:r>
              <a:rPr lang="cs-CZ" sz="2400" dirty="0" smtClean="0"/>
              <a:t>nezvýrazňovat </a:t>
            </a:r>
            <a:r>
              <a:rPr lang="cs-CZ" sz="2400" dirty="0"/>
              <a:t>chyby</a:t>
            </a:r>
          </a:p>
          <a:p>
            <a:r>
              <a:rPr lang="cs-CZ" sz="2400" dirty="0"/>
              <a:t> nepodtrhávat chyby </a:t>
            </a:r>
            <a:r>
              <a:rPr lang="cs-CZ" sz="2400" dirty="0" smtClean="0"/>
              <a:t>červeně </a:t>
            </a:r>
            <a:r>
              <a:rPr lang="cs-CZ" sz="2400" dirty="0"/>
              <a:t>– to si mají tendenci zapamatovat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popř. </a:t>
            </a:r>
            <a:r>
              <a:rPr lang="cs-CZ" sz="2400" dirty="0"/>
              <a:t>vést žáka k tomu, aby si </a:t>
            </a:r>
            <a:r>
              <a:rPr lang="cs-CZ" sz="2400" dirty="0" smtClean="0"/>
              <a:t>vytvořil </a:t>
            </a:r>
            <a:r>
              <a:rPr lang="cs-CZ" sz="2400" dirty="0"/>
              <a:t>speciální sešit na slova, ve kterých chybuje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36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9533" y="685800"/>
            <a:ext cx="8864600" cy="1016000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Literatura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7267" y="1921933"/>
            <a:ext cx="8796866" cy="4394200"/>
          </a:xfrm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Studenti s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SPU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mají č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asto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záporný vztah ke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čtení.</a:t>
            </a:r>
          </a:p>
          <a:p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Tipy na hry motivující ke </a:t>
            </a:r>
            <a:r>
              <a:rPr lang="cs-CZ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čtení: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hádání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spisovatele (jsem K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 H. Mácha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	určit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autora dle úryvku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	nakreslit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komiks z díla, karikaturu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umělce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	letáčky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plakáty s autory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	vlastní čítanka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	vlastní báseň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shrnující dej v knize apod.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	vymyslet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konec daného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příběhu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1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2133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Cizí jazyky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2500" lnSpcReduction="20000"/>
          </a:bodyPr>
          <a:lstStyle/>
          <a:p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upřednostnit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ústní zvládání jazyka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užívat sluchovou cestu pro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naučení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se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magnetofon, diktafon,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předříkávání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poslechy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písničky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, hádanky, anekdoty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názornost (konkrétní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předměty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– slovníky, pexesa,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lístečky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každodenní situace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běžné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fráze,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běžné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nápisy (vlak, restaurace, hotel..) a návody výrobku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235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9800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Cizí jazyky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2600" y="1947333"/>
            <a:ext cx="8791402" cy="4233334"/>
          </a:xfrm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méně slovíček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častěji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opakovat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gramatické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přehledy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(mapy, schémata)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správná výslovnost (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přibližně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více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času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kratší texty ke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čtení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doplňovačky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doplňování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slov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písemném projevu tolerovat slova napsaná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alespoň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foneticky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správně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22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Matematika</a:t>
            </a:r>
            <a:endParaRPr lang="cs-CZ" sz="4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2500" lnSpcReduction="20000"/>
          </a:bodyPr>
          <a:lstStyle/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používat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pomůcky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kalkulačky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, matematické tabulky, návody postupu na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kartičkách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popř.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	Tahák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do kapsy (Tobiáš)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využívat názorných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pomůcek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, pokud to jde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rozfázovat pracovní postupy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vytvořit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jednoduchý postup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řešení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skupiny typu úkolu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graficky jej znázornit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preferovat ústní formu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574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7526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Matematika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dát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více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času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kontrolovat pochopení zadání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zkoušet zvládnutí a pochopení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učiva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kontrolovat postup – jednotlivé kroky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opakovat velmi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97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7366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Naukové předměty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8801" y="1930401"/>
            <a:ext cx="8715202" cy="4360332"/>
          </a:xfrm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naučit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studenta pracovat s textem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strukturovat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dělit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si jej na kratší úseky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podtrhávat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klíčová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slova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vytvořit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osnovu</a:t>
            </a:r>
          </a:p>
          <a:p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kontrolovat u studenta pochopení textu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věnovat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pozornost č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tení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cizích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výrazů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zapojovat do výuky názorné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pomůcky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audiovizuální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technika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75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804" y="352425"/>
            <a:ext cx="8596668" cy="13208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10. Revize Mezinárodní klasifikace nemocí z roku 1992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857375"/>
            <a:ext cx="9553575" cy="5181600"/>
          </a:xfrm>
        </p:spPr>
        <p:txBody>
          <a:bodyPr>
            <a:noAutofit/>
          </a:bodyPr>
          <a:lstStyle/>
          <a:p>
            <a:r>
              <a:rPr lang="cs-CZ" sz="2400" dirty="0" smtClean="0"/>
              <a:t>F80 </a:t>
            </a:r>
            <a:r>
              <a:rPr lang="cs-CZ" sz="2400" dirty="0"/>
              <a:t>– F89	Poruchy psychického vývoje</a:t>
            </a:r>
          </a:p>
          <a:p>
            <a:r>
              <a:rPr lang="cs-CZ" sz="2400" i="1" dirty="0"/>
              <a:t>Základní diagnózy:</a:t>
            </a:r>
            <a:endParaRPr lang="cs-CZ" sz="2400" dirty="0"/>
          </a:p>
          <a:p>
            <a:r>
              <a:rPr lang="cs-CZ" sz="2400" dirty="0"/>
              <a:t>F81	Specifické vývojové poruchy školních dovedností</a:t>
            </a:r>
          </a:p>
          <a:p>
            <a:r>
              <a:rPr lang="cs-CZ" sz="2400" dirty="0"/>
              <a:t>F81.0	Specifická porucha čtení</a:t>
            </a:r>
          </a:p>
          <a:p>
            <a:r>
              <a:rPr lang="cs-CZ" sz="2400" dirty="0"/>
              <a:t>F81.1	Specifická porucha psaní</a:t>
            </a:r>
          </a:p>
          <a:p>
            <a:r>
              <a:rPr lang="cs-CZ" sz="2400" dirty="0"/>
              <a:t>F81.2	Specifická porucha počítání</a:t>
            </a:r>
          </a:p>
          <a:p>
            <a:r>
              <a:rPr lang="cs-CZ" sz="2400" dirty="0"/>
              <a:t>F81.3	Smíšená porucha školních dovedností</a:t>
            </a:r>
          </a:p>
          <a:p>
            <a:r>
              <a:rPr lang="cs-CZ" sz="2400" dirty="0"/>
              <a:t>F81.8	Jiné vývojové poruchy školních dovedností</a:t>
            </a:r>
          </a:p>
          <a:p>
            <a:r>
              <a:rPr lang="cs-CZ" sz="2400" dirty="0"/>
              <a:t>F81.9	Vývojová porucha školních dovedností 	nespecifikovaná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0705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41400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bg1"/>
                </a:solidFill>
              </a:rPr>
              <a:t>Naukové předměty</a:t>
            </a:r>
            <a:endParaRPr lang="cs-CZ" sz="44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6467" y="2160589"/>
            <a:ext cx="8757535" cy="4147078"/>
          </a:xfrm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aktivizující styl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učení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krátké zápisy do sešitu, osnova a hlavní body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popřípadě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hotový zápis od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učitele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, zvýraznit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užití grafického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znázornění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, mentálních map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vhodný styl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učení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prečtení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podtrhávání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osnovy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„pavouk“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41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2350" y="273233"/>
            <a:ext cx="5480050" cy="555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76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42900"/>
            <a:ext cx="8596668" cy="1320800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bg1"/>
                </a:solidFill>
              </a:rPr>
              <a:t>Specifické poruchy učení</a:t>
            </a:r>
            <a:endParaRPr lang="cs-CZ" sz="44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2500"/>
          </a:bodyPr>
          <a:lstStyle/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Dyslexie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porucha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ctení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Dysgrafie porucha psaní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Dysortografie porucha pravopisu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Dyskalkulie porucha matematických schopností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Dyspraxie porucha motoriky (neschopnost plánovat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nebo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provádět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komplexní pohyby)</a:t>
            </a:r>
          </a:p>
          <a:p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Dyspinxie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porucha kreslení, neschopnost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znázornit adekvátně věku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Dysmuzie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porucha schopnosti pro oblast hudby</a:t>
            </a:r>
          </a:p>
          <a:p>
            <a:endParaRPr lang="pt-B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73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8267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DYSKALKULIE</a:t>
            </a:r>
            <a:endParaRPr lang="cs-CZ" sz="4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lnSpcReduction="10000"/>
          </a:bodyPr>
          <a:lstStyle/>
          <a:p>
            <a:endParaRPr lang="cs-CZ" sz="24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porucha matematických schopností, která postihuje manipulaci s čísly, číselné operace, matematické představy, geometrii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cs-CZ" sz="24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Kde se projeví?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neschopnost psát matematické znaky diktátem nebo opisem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problém i v chemii a fyzice, kde se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počítá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66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826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DYSKALKULIE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diagnóza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dyskalkulie neopravňuje dítě k nečinnosti v 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matematice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povzbuzení, pochvala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ocenění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 za dobré výkony, ocenit každou snahu, každý sebemenší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úspěch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maximální trpělivost a pochopení, počítat s tím, že musíme více dávat než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očekávat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snažit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se o maximální využití názorných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pomůcek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přistupovat ke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 studentům individuálně, klidně a uvědomit si, že některé obtíže budou přes dlouhodobou nápravu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přetrvávat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sešitů nehodnotit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úpravu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umožnit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jim zážitek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úspěchu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227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Příčiny dyslexie </a:t>
            </a:r>
            <a:r>
              <a:rPr lang="cs-CZ" sz="4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dalších SPU</a:t>
            </a:r>
            <a:r>
              <a:rPr lang="cs-CZ" sz="49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49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Dyslexie je jiný způsob čtení a učení podmíněný změnami ve stavbě a funkci mozku. Mozek pracuje jinak, ale nepracuje špatně.</a:t>
            </a:r>
          </a:p>
          <a:p>
            <a:pPr marL="0" indent="0">
              <a:buNone/>
            </a:pP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Jsou dědičné.</a:t>
            </a:r>
          </a:p>
          <a:p>
            <a:pPr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Jiná stavba a funkce mozku ovlivňuje vývoj poznávacích procesů, které provázejí jedince po celý život a projevují se v různých oblastech.</a:t>
            </a:r>
          </a:p>
        </p:txBody>
      </p:sp>
    </p:spTree>
    <p:extLst>
      <p:ext uri="{BB962C8B-B14F-4D97-AF65-F5344CB8AC3E}">
        <p14:creationId xmlns:p14="http://schemas.microsoft.com/office/powerpoint/2010/main" val="320826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067147079"/>
              </p:ext>
            </p:extLst>
          </p:nvPr>
        </p:nvGraphicFramePr>
        <p:xfrm>
          <a:off x="803458" y="3048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172349"/>
              </p:ext>
            </p:extLst>
          </p:nvPr>
        </p:nvGraphicFramePr>
        <p:xfrm>
          <a:off x="698354" y="2049517"/>
          <a:ext cx="8596668" cy="4721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0193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6453311"/>
              </p:ext>
            </p:extLst>
          </p:nvPr>
        </p:nvGraphicFramePr>
        <p:xfrm>
          <a:off x="677334" y="6096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29397"/>
          </a:xfrm>
          <a:ln>
            <a:solidFill>
              <a:schemeClr val="accent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Obtíže ve čtení, písemném projevu, opisování z tabule, matematice, pohybových aktivitách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Psychické obtíže, které souvisejí s prožíváním neúspěchu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Průměrné a vyšší rozumové schopnosti, které často nebývají využívány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Zvláštní pozice při čtení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Přeskakování řádků a slov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Obtíže využívat místo na papíře</a:t>
            </a:r>
          </a:p>
        </p:txBody>
      </p:sp>
    </p:spTree>
    <p:extLst>
      <p:ext uri="{BB962C8B-B14F-4D97-AF65-F5344CB8AC3E}">
        <p14:creationId xmlns:p14="http://schemas.microsoft.com/office/powerpoint/2010/main" val="216135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84480971"/>
              </p:ext>
            </p:extLst>
          </p:nvPr>
        </p:nvGraphicFramePr>
        <p:xfrm>
          <a:off x="677334" y="6096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842" y="2241387"/>
            <a:ext cx="8759652" cy="4130838"/>
          </a:xfrm>
          <a:ln>
            <a:solidFill>
              <a:schemeClr val="accent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lnSpcReduction="10000"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Obtíže při rozlišování různých typů písma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Záměny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písmen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Obtíže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 výslovností složitých slov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Problémy s používáním slovníku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Obtíže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naučit se specifické termíny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Potíže v oblasti paměti (názvy států, historická fakta, apod.)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Poruchy pozornosti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Obtíže s organizací času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Problémy v oblasti sociálních vztahů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255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3" y="171450"/>
            <a:ext cx="8596668" cy="1320800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Kde se dyslexie projeví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3508" y="1760538"/>
            <a:ext cx="9009591" cy="4354511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Studenti mají obtíže všude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tam, kde výkon závisí na č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tení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problém </a:t>
            </a:r>
            <a:r>
              <a:rPr lang="pt-B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t-B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se z psaného textu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problémy v opisu,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přepisu -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text si nepřečte, neopisuje smysluplné údaje ale písmena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obtíže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při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kontrole diktátu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slovní úlohy v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matematice, fyzice -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nestačí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slovní úlohu žákovi přečíst, nechápe obsah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sdělení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Poruchy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učení nejsou často do SŠ kompenzovány</a:t>
            </a:r>
          </a:p>
          <a:p>
            <a:r>
              <a:rPr lang="cs-CZ" alt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potřeba učit </a:t>
            </a:r>
            <a:r>
              <a:rPr lang="cs-CZ" alt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žáky kompenzovat poruchu, používat jiné způsoby získávání informací</a:t>
            </a:r>
          </a:p>
          <a:p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78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Reedukace nebo kompenzace?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025" y="2160589"/>
            <a:ext cx="8692977" cy="4040186"/>
          </a:xfrm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cs-CZ" sz="2400" b="1" dirty="0"/>
              <a:t>Reedukací rozumíme soubor speciálně pedagogických postupů vedoucích ke změně stávajícího stavu postižené funkce.</a:t>
            </a:r>
            <a:r>
              <a:rPr lang="cs-CZ" sz="2400" dirty="0"/>
              <a:t>  </a:t>
            </a:r>
            <a:endParaRPr lang="cs-CZ" sz="2400" dirty="0" smtClean="0"/>
          </a:p>
          <a:p>
            <a:r>
              <a:rPr lang="cs-CZ" sz="2400" b="1" dirty="0" smtClean="0">
                <a:solidFill>
                  <a:schemeClr val="tx1"/>
                </a:solidFill>
              </a:rPr>
              <a:t>Kompenzací rozumíme souhrn </a:t>
            </a:r>
            <a:r>
              <a:rPr lang="cs-CZ" sz="2400" b="1" dirty="0" err="1" smtClean="0">
                <a:solidFill>
                  <a:schemeClr val="tx1"/>
                </a:solidFill>
              </a:rPr>
              <a:t>speciálněpedagogických</a:t>
            </a:r>
            <a:r>
              <a:rPr lang="cs-CZ" sz="2400" b="1" dirty="0" smtClean="0">
                <a:solidFill>
                  <a:schemeClr val="tx1"/>
                </a:solidFill>
              </a:rPr>
              <a:t> postupů, kterými se zlepšuje a zdokonaluje výkonnost jiných funkcí než funkce postižené.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 Nahrávky výkladů, zkrácené zápisy v sešitě, využití  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   obrázků, nákresů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 Poskytnout delší čas na práci s textem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37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</TotalTime>
  <Words>1401</Words>
  <Application>Microsoft Office PowerPoint</Application>
  <PresentationFormat>Vlastní</PresentationFormat>
  <Paragraphs>236</Paragraphs>
  <Slides>34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Faseta</vt:lpstr>
      <vt:lpstr>DYSLEXIE</vt:lpstr>
      <vt:lpstr>Prezentace aplikace PowerPoint</vt:lpstr>
      <vt:lpstr>10. Revize Mezinárodní klasifikace nemocí z roku 1992 </vt:lpstr>
      <vt:lpstr> Příčiny dyslexie a dalších SPU  </vt:lpstr>
      <vt:lpstr>Prezentace aplikace PowerPoint</vt:lpstr>
      <vt:lpstr>Prezentace aplikace PowerPoint</vt:lpstr>
      <vt:lpstr>Prezentace aplikace PowerPoint</vt:lpstr>
      <vt:lpstr>Kde se dyslexie projeví</vt:lpstr>
      <vt:lpstr>Reedukace nebo kompenzace?</vt:lpstr>
      <vt:lpstr>Reedukace čtení</vt:lpstr>
      <vt:lpstr>Obecné rady jak pomoci při výuce</vt:lpstr>
      <vt:lpstr>Jaké postupy může učitel použít?</vt:lpstr>
      <vt:lpstr>Jaké postupy může učitel použít?</vt:lpstr>
      <vt:lpstr>Scanmarker Air </vt:lpstr>
      <vt:lpstr>JAK POMOCI?</vt:lpstr>
      <vt:lpstr>ÚPRAVA TEXTU</vt:lpstr>
      <vt:lpstr>Prezentace aplikace PowerPoint</vt:lpstr>
      <vt:lpstr>EUR</vt:lpstr>
      <vt:lpstr>EUR</vt:lpstr>
      <vt:lpstr>EUR</vt:lpstr>
      <vt:lpstr>Český jazyk</vt:lpstr>
      <vt:lpstr>Diktáty</vt:lpstr>
      <vt:lpstr>Diktáty</vt:lpstr>
      <vt:lpstr>Literatura</vt:lpstr>
      <vt:lpstr>Cizí jazyky</vt:lpstr>
      <vt:lpstr>Cizí jazyky</vt:lpstr>
      <vt:lpstr>Matematika</vt:lpstr>
      <vt:lpstr>Matematika</vt:lpstr>
      <vt:lpstr>Naukové předměty</vt:lpstr>
      <vt:lpstr>Naukové předměty</vt:lpstr>
      <vt:lpstr>Prezentace aplikace PowerPoint</vt:lpstr>
      <vt:lpstr>Specifické poruchy učení</vt:lpstr>
      <vt:lpstr>DYSKALKULIE</vt:lpstr>
      <vt:lpstr>DYSKALKULIE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radomir.omasta@outlook.cz</dc:creator>
  <cp:lastModifiedBy>Radomír Omasta</cp:lastModifiedBy>
  <cp:revision>52</cp:revision>
  <dcterms:created xsi:type="dcterms:W3CDTF">2019-11-09T09:47:37Z</dcterms:created>
  <dcterms:modified xsi:type="dcterms:W3CDTF">2019-11-22T08:02:54Z</dcterms:modified>
</cp:coreProperties>
</file>