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  <p:sldId id="260" r:id="rId3"/>
    <p:sldId id="271" r:id="rId4"/>
    <p:sldId id="270" r:id="rId5"/>
    <p:sldId id="261" r:id="rId6"/>
    <p:sldId id="263" r:id="rId7"/>
    <p:sldId id="264" r:id="rId8"/>
    <p:sldId id="268" r:id="rId9"/>
    <p:sldId id="269" r:id="rId10"/>
    <p:sldId id="265" r:id="rId11"/>
    <p:sldId id="266" r:id="rId12"/>
    <p:sldId id="267" r:id="rId13"/>
    <p:sldId id="262" r:id="rId14"/>
    <p:sldId id="257" r:id="rId15"/>
    <p:sldId id="258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01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27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4636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051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4415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984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653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12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411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96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97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78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96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19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88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2E79C-F510-4593-AA75-9B1B8913DF64}" type="datetimeFigureOut">
              <a:rPr lang="cs-CZ" smtClean="0"/>
              <a:t>30. 10. 2019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3218D0-D82D-4417-92FA-CEAEFAE5CF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40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b="1" dirty="0" smtClean="0"/>
              <a:t>Dysortografie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endParaRPr lang="cs-CZ" sz="2000" b="1" dirty="0" smtClean="0"/>
          </a:p>
          <a:p>
            <a:pPr algn="l"/>
            <a:endParaRPr lang="cs-CZ" sz="2000" b="1" dirty="0" smtClean="0"/>
          </a:p>
          <a:p>
            <a:pPr algn="l"/>
            <a:r>
              <a:rPr lang="cs-CZ" sz="2000" b="1" dirty="0" smtClean="0"/>
              <a:t>Mgr. Radomír Omasta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0505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33453"/>
            <a:ext cx="8596668" cy="940904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Psaní diktátu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/>
          <a:lstStyle/>
          <a:p>
            <a:r>
              <a:rPr lang="cs-CZ" sz="2000" dirty="0" smtClean="0"/>
              <a:t>Přizpůsobení tempa diktování tempu psaní tohoto dítěte, aby stačilo vše napsat</a:t>
            </a:r>
          </a:p>
          <a:p>
            <a:r>
              <a:rPr lang="cs-CZ" sz="2000" dirty="0" smtClean="0"/>
              <a:t>Dítě píše pouze to, co stihne napsat (např. nedopíše celou větu)</a:t>
            </a:r>
          </a:p>
          <a:p>
            <a:r>
              <a:rPr lang="cs-CZ" sz="2000" dirty="0"/>
              <a:t>Dítě píše tak, že vynechává vždy jednu větu – má tak možnost dokončit a zkontrolovat si větu původní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Poskytnutí delšího času na kontrolu napsaného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Ústní ověření chyb před výsledným ohodnocením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Poskytnutí korekčních </a:t>
            </a:r>
            <a:r>
              <a:rPr lang="cs-CZ" sz="2000" dirty="0" smtClean="0"/>
              <a:t>pomůcek</a:t>
            </a:r>
          </a:p>
          <a:p>
            <a:r>
              <a:rPr lang="cs-CZ" sz="2000" dirty="0"/>
              <a:t>Omezení psaní časově limitovaných diktátů (např. pěti-desetiminutovky).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44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705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Hodnocení diktátu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Mírnější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klasifikace diktátu oproti ostatním. </a:t>
            </a:r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Hodnocení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diktátu pouhým zaznamenáním počtu chyb (známkou hodnotit pouze v případě, že se diktát povede). </a:t>
            </a:r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Využití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možnosti průběžného slovního hodnocení. </a:t>
            </a:r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Odlišení specifických chyb (viz výše) od nespecifických a označení jejich poměru (např. 6S:2N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3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Opravy diktátu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Chyby bychom neměli u dětí trpící SPU opravovat červeně. Červená je kontrastní barva a dítě má pak tendenci zapamatovat si to, co je touto barvou zvýrazněno, tj. chybný tvar namísto správného. </a:t>
            </a:r>
            <a:endParaRPr lang="cs-CZ" dirty="0" smtClean="0"/>
          </a:p>
          <a:p>
            <a:r>
              <a:rPr lang="cs-CZ" dirty="0" smtClean="0"/>
              <a:t>Slova</a:t>
            </a:r>
            <a:r>
              <a:rPr lang="cs-CZ" dirty="0"/>
              <a:t>, ve kterých dítě chybovalo, bychom měli správně vypsat pod diktát ve správném tvaru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Dítě bychom </a:t>
            </a:r>
            <a:r>
              <a:rPr lang="cs-CZ" dirty="0"/>
              <a:t>neměli nutit ke klasickým opravám při domácí přípravě. Ideální možností je zavedení tzv. speciálního sešitu na evidenci slov, kam by si dítě zapisovalo slova ve správném tvaru, ve kterých chybovalo. </a:t>
            </a:r>
          </a:p>
        </p:txBody>
      </p:sp>
    </p:spTree>
    <p:extLst>
      <p:ext uri="{BB962C8B-B14F-4D97-AF65-F5344CB8AC3E}">
        <p14:creationId xmlns:p14="http://schemas.microsoft.com/office/powerpoint/2010/main" val="275023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Reedukace dysortografie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Reedukace je individuální záležitostí – vychází z individuality dítěte, aktuálního stavu a konkrétních projevů poruchy.</a:t>
            </a:r>
          </a:p>
          <a:p>
            <a:r>
              <a:rPr lang="cs-CZ" sz="2000" dirty="0" smtClean="0"/>
              <a:t>Neexistuje proto jednotný postup reedukace stejný pro všechny děti.</a:t>
            </a:r>
          </a:p>
          <a:p>
            <a:r>
              <a:rPr lang="cs-CZ" sz="2000" dirty="0" smtClean="0"/>
              <a:t>Jako podklad a východisko pro reedukaci je nutná kvalitní a komplexní zpráva psychologického a </a:t>
            </a:r>
            <a:r>
              <a:rPr lang="cs-CZ" sz="2000" dirty="0" err="1" smtClean="0"/>
              <a:t>speciálněpedagogického</a:t>
            </a:r>
            <a:r>
              <a:rPr lang="cs-CZ" sz="2000" dirty="0" smtClean="0"/>
              <a:t> vyšetření.</a:t>
            </a:r>
          </a:p>
          <a:p>
            <a:r>
              <a:rPr lang="cs-CZ" sz="2000" dirty="0" smtClean="0"/>
              <a:t>Reedukace neznamená doučování, jedná se o soubor metod, jež směřují k odstranění specifických obtíží při čtení, psaní a počítání a které jsou zaměřeny na rozvoj percepčně motorických funkcí.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81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Doporučení vhodná pro práci s </a:t>
            </a:r>
            <a:r>
              <a:rPr lang="cs-CZ" dirty="0" err="1" smtClean="0"/>
              <a:t>dysortografikem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Umožníme dítěti využívání potřebných kompenzačních </a:t>
            </a:r>
            <a:r>
              <a:rPr lang="cs-CZ" sz="2000" dirty="0" smtClean="0"/>
              <a:t>pomůcek, slovníků (českého jazyka</a:t>
            </a:r>
            <a:r>
              <a:rPr lang="cs-CZ" sz="2000" dirty="0"/>
              <a:t>, cizích slov a slovníků pro výuku cizího jazyku, včetně elektronických), u starších dětí pak využití PC techniky s korektorem pravopisu, počítačových programů, diktafonu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V cizím jazyce upřednostňujeme ústní projev, v případě výraznějších obtíží v písemném projevu s tolerancí hodnotíme slova napsaná alespoň foneticky správně. </a:t>
            </a:r>
            <a:endParaRPr lang="cs-CZ" sz="2000" dirty="0" smtClean="0"/>
          </a:p>
          <a:p>
            <a:r>
              <a:rPr lang="cs-CZ" sz="2000" dirty="0"/>
              <a:t>V matematice věnujeme zvýšenou pozornost rozboru chybovosti – odlišíme chyby způsobené nedostatečným zvládnutím učiva od chyb vzniklých chybným </a:t>
            </a:r>
            <a:r>
              <a:rPr lang="cs-CZ" sz="2000" dirty="0" smtClean="0"/>
              <a:t>zaznamenáním.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573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Doporučení vhodná pro práci s </a:t>
            </a:r>
            <a:r>
              <a:rPr lang="cs-CZ" dirty="0" err="1"/>
              <a:t>dysortografikem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Příklady není vhodné dítěti pouze diktovat, potřebuje vždy i oporu zraku, aby nedošlo k chybnému zaznamenání. U tzv. pětiminutovek je vhodné příklady dětem dávat předtištěné, nebo umožnit a zkontrolovat jejich správné zapsání. </a:t>
            </a:r>
            <a:endParaRPr lang="cs-CZ" sz="2000" dirty="0" smtClean="0"/>
          </a:p>
          <a:p>
            <a:r>
              <a:rPr lang="cs-CZ" sz="2000" dirty="0" smtClean="0"/>
              <a:t>Při </a:t>
            </a:r>
            <a:r>
              <a:rPr lang="cs-CZ" sz="2000" dirty="0"/>
              <a:t>ověřování vědomostí (např. u naukových předmětů) preferovat ústní projev (ten je objektivnější, nezkreslený poruchou</a:t>
            </a:r>
            <a:r>
              <a:rPr lang="cs-CZ" sz="2000" dirty="0" smtClean="0"/>
              <a:t>).</a:t>
            </a:r>
          </a:p>
          <a:p>
            <a:r>
              <a:rPr lang="cs-CZ" sz="2000" dirty="0"/>
              <a:t>Při ústním ověřování vytvořit vstřícnou atmosféru, nenaléhat na pohotovou odpověď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 </a:t>
            </a:r>
            <a:r>
              <a:rPr lang="cs-CZ" sz="2000" dirty="0"/>
              <a:t>naukových předmětech lze zápisy v sešitech nahradit okopírovaným </a:t>
            </a:r>
            <a:r>
              <a:rPr lang="cs-CZ" sz="2000" dirty="0" smtClean="0"/>
              <a:t>zápisem nebo </a:t>
            </a:r>
            <a:r>
              <a:rPr lang="cs-CZ" sz="2000" dirty="0"/>
              <a:t>vlepením předtištěného </a:t>
            </a:r>
            <a:r>
              <a:rPr lang="cs-CZ" sz="2000" dirty="0" smtClean="0"/>
              <a:t>zápisu.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9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/>
              <a:t>Doporučení vhodná pro práci s </a:t>
            </a:r>
            <a:r>
              <a:rPr lang="cs-CZ" sz="4400" dirty="0" err="1"/>
              <a:t>dysortografikem</a:t>
            </a:r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/>
            </a:r>
            <a:b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71525" y="2028825"/>
            <a:ext cx="8362949" cy="4012537"/>
          </a:xfrm>
        </p:spPr>
        <p:txBody>
          <a:bodyPr>
            <a:normAutofit/>
          </a:bodyPr>
          <a:lstStyle/>
          <a:p>
            <a:r>
              <a:rPr lang="cs-CZ" sz="2000" dirty="0"/>
              <a:t>Vyzdvihneme část diktátu, která se dítěti povedla, nebo jevy, které zvládlo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písemnému ověřování znalostí dítěte je třeba volit práce menšího rozsahu, s možností stručné písemné odpovědi, případně testových forem s volbou správné odpovědi</a:t>
            </a: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Časově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limitované písemné práce (zvláště většího rozsahu) nejsou vhodné. </a:t>
            </a:r>
            <a:endParaRPr lang="cs-CZ" sz="2000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práci je třeba opět využívat zásadu často, ale krátce. 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13001625" y="5534025"/>
            <a:ext cx="1038225" cy="2029552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00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Co je dysortografie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Dysortografie je specifická porucha pravopisu. Nepostihuje celou oblast gramatiky jazyka, ale týká se tzv. specifických dysortografických jevů a obtíží při osvojování gramatického učiva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Vzniká na podkladě fonematického sluchu. Je narušena sluchová percepce, zejména schopnost sluchového rozlišování, schopnost </a:t>
            </a:r>
            <a:r>
              <a:rPr lang="cs-CZ" sz="2000" dirty="0" smtClean="0"/>
              <a:t>sluchové </a:t>
            </a:r>
            <a:r>
              <a:rPr lang="cs-CZ" sz="2000" dirty="0" smtClean="0"/>
              <a:t>analýzy a syntézy, sluchová orientace i sluchová paměť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AutoShape 2" descr="Výsledek obrázku pro dysortografické chyb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dysortografické chyb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07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49" y="1370288"/>
            <a:ext cx="7410449" cy="38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21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6" y="357187"/>
            <a:ext cx="9137649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25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Projevy dysortografie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005" y="1993542"/>
            <a:ext cx="9277349" cy="5267324"/>
          </a:xfrm>
        </p:spPr>
        <p:txBody>
          <a:bodyPr>
            <a:normAutofit/>
          </a:bodyPr>
          <a:lstStyle/>
          <a:p>
            <a:r>
              <a:rPr lang="cs-CZ" dirty="0" smtClean="0"/>
              <a:t>Přidávání (zejména vkládání samohlásek do shluku souhlásek) a vynechávání písmen, slov.</a:t>
            </a:r>
          </a:p>
          <a:p>
            <a:r>
              <a:rPr lang="cs-CZ" dirty="0" smtClean="0"/>
              <a:t>Vynechávání, přidávání nebo nesprávné umístění diakritických znamének</a:t>
            </a:r>
          </a:p>
          <a:p>
            <a:r>
              <a:rPr lang="cs-CZ" dirty="0" smtClean="0"/>
              <a:t>Přesmykování slabik ( kolo-</a:t>
            </a:r>
            <a:r>
              <a:rPr lang="cs-CZ" dirty="0" err="1" smtClean="0"/>
              <a:t>loko</a:t>
            </a:r>
            <a:r>
              <a:rPr lang="cs-CZ" dirty="0" smtClean="0"/>
              <a:t>)</a:t>
            </a:r>
          </a:p>
          <a:p>
            <a:r>
              <a:rPr lang="cs-CZ" dirty="0" smtClean="0"/>
              <a:t>Záměny zvukově podobných hlásek (s/ch, b/p, d/t)</a:t>
            </a:r>
          </a:p>
          <a:p>
            <a:r>
              <a:rPr lang="cs-CZ" dirty="0" smtClean="0"/>
              <a:t>Záměny zvukově podobných slabik ( </a:t>
            </a:r>
            <a:r>
              <a:rPr lang="cs-CZ" dirty="0" err="1" smtClean="0"/>
              <a:t>bě</a:t>
            </a:r>
            <a:r>
              <a:rPr lang="cs-CZ" dirty="0" smtClean="0"/>
              <a:t>, </a:t>
            </a:r>
            <a:r>
              <a:rPr lang="cs-CZ" dirty="0" err="1" smtClean="0"/>
              <a:t>pě</a:t>
            </a:r>
            <a:r>
              <a:rPr lang="cs-CZ" dirty="0" smtClean="0"/>
              <a:t>, </a:t>
            </a:r>
            <a:r>
              <a:rPr lang="cs-CZ" dirty="0" err="1" smtClean="0"/>
              <a:t>vě</a:t>
            </a:r>
            <a:r>
              <a:rPr lang="cs-CZ" dirty="0" smtClean="0"/>
              <a:t>, mě), zejména měkkých a tvrdých slabik (di-ti-ni/</a:t>
            </a:r>
            <a:r>
              <a:rPr lang="cs-CZ" dirty="0" err="1" smtClean="0"/>
              <a:t>dy</a:t>
            </a:r>
            <a:r>
              <a:rPr lang="cs-CZ" dirty="0" smtClean="0"/>
              <a:t>-ty-</a:t>
            </a:r>
            <a:r>
              <a:rPr lang="cs-CZ" dirty="0" err="1" smtClean="0"/>
              <a:t>ny</a:t>
            </a:r>
            <a:r>
              <a:rPr lang="cs-CZ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8857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Projevy dysortografie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Nedodržování hranic slov v písmu (psaní slov dohromady, někdy i celých vět)</a:t>
            </a:r>
          </a:p>
          <a:p>
            <a:r>
              <a:rPr lang="cs-CZ" dirty="0"/>
              <a:t>Nesprávné psaní slov, kdy dítě nelogicky rozdělí slovo (</a:t>
            </a:r>
            <a:r>
              <a:rPr lang="cs-CZ" dirty="0" err="1"/>
              <a:t>ručn-ík</a:t>
            </a:r>
            <a:r>
              <a:rPr lang="cs-CZ" dirty="0"/>
              <a:t>)</a:t>
            </a:r>
          </a:p>
          <a:p>
            <a:r>
              <a:rPr lang="cs-CZ" dirty="0"/>
              <a:t>Komolení slov</a:t>
            </a:r>
          </a:p>
          <a:p>
            <a:r>
              <a:rPr lang="cs-CZ" dirty="0"/>
              <a:t>Gramatické chyby ( řadíme mezi specifické v případě, že dítě gramatická pravidla ovládá – při ústním zdůvodňování je umí správně aplikovat, a přesto se dopouští chyb v písemném projevu často v důsledku neschopnosti pohotové aplikace při psaní)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55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Pomůcky vhodné k nápravě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Bzučák, hudební nástroje</a:t>
            </a:r>
          </a:p>
          <a:p>
            <a:r>
              <a:rPr lang="cs-CZ" sz="2000" dirty="0" smtClean="0"/>
              <a:t>Stavebnice s krátkými a dlouhými prvky, tvrdé kostky se slabikami </a:t>
            </a:r>
            <a:r>
              <a:rPr lang="cs-CZ" sz="2000" dirty="0" err="1" smtClean="0"/>
              <a:t>dy,ty,ny</a:t>
            </a:r>
            <a:r>
              <a:rPr lang="cs-CZ" sz="2000" dirty="0" smtClean="0"/>
              <a:t> a měkké kostky se slabikami </a:t>
            </a:r>
            <a:r>
              <a:rPr lang="cs-CZ" sz="2000" dirty="0" err="1" smtClean="0"/>
              <a:t>di,ti,ni</a:t>
            </a:r>
            <a:endParaRPr lang="cs-CZ" sz="2000" dirty="0" smtClean="0"/>
          </a:p>
          <a:p>
            <a:r>
              <a:rPr lang="cs-CZ" sz="2000" dirty="0" smtClean="0"/>
              <a:t>Karty s písmeny</a:t>
            </a:r>
          </a:p>
          <a:p>
            <a:r>
              <a:rPr lang="cs-CZ" sz="2000" dirty="0" smtClean="0"/>
              <a:t>Tabulky se čtveřicí písmen, které dítě zaměňuje, karty s měkkým a tvrdým i/y</a:t>
            </a:r>
          </a:p>
          <a:p>
            <a:r>
              <a:rPr lang="cs-CZ" sz="2000" dirty="0" smtClean="0"/>
              <a:t>Karty s předložkami, přehledy mluvnického učiva</a:t>
            </a:r>
          </a:p>
          <a:p>
            <a:r>
              <a:rPr lang="cs-CZ" sz="2000" dirty="0" smtClean="0"/>
              <a:t>Doplňovací cvičení, předtištěné diktáty, pracovní sešity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41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Doporučení, která pomohou dětem s dysortografií při osvojování učiva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Poskytnutí dostatečného času na osvojení gramatického učiva. Osvojení musí následně přejít do fáze automatizace. </a:t>
            </a:r>
            <a:endParaRPr lang="cs-CZ" sz="2000" dirty="0" smtClean="0"/>
          </a:p>
          <a:p>
            <a:r>
              <a:rPr lang="cs-CZ" sz="2000" dirty="0" err="1" smtClean="0"/>
              <a:t>Multisenzoriální</a:t>
            </a:r>
            <a:r>
              <a:rPr lang="cs-CZ" sz="2000" dirty="0" smtClean="0"/>
              <a:t> </a:t>
            </a:r>
            <a:r>
              <a:rPr lang="cs-CZ" sz="2000" dirty="0"/>
              <a:t>přístup (využití pomůcek – bzučák, mačkadlo, tvrdé a měkké kostky). </a:t>
            </a:r>
            <a:endParaRPr lang="cs-CZ" sz="2000" dirty="0" smtClean="0"/>
          </a:p>
          <a:p>
            <a:r>
              <a:rPr lang="cs-CZ" sz="2000" dirty="0" smtClean="0"/>
              <a:t>Vytváření </a:t>
            </a:r>
            <a:r>
              <a:rPr lang="cs-CZ" sz="2000" dirty="0"/>
              <a:t>vlastních gramatických přehledů (již hotové gramatické přehledy nemají většinou tak velký efekt</a:t>
            </a:r>
            <a:r>
              <a:rPr lang="cs-CZ" sz="2000" dirty="0" smtClean="0"/>
              <a:t>).</a:t>
            </a:r>
          </a:p>
          <a:p>
            <a:r>
              <a:rPr lang="cs-CZ" sz="2000" dirty="0" smtClean="0"/>
              <a:t>Zaměření </a:t>
            </a:r>
            <a:r>
              <a:rPr lang="cs-CZ" sz="2000" dirty="0"/>
              <a:t>na konkrétní probíraný jev a následné zvolení vhodné formy práce. </a:t>
            </a:r>
            <a:endParaRPr lang="cs-CZ" sz="2000" dirty="0" smtClean="0"/>
          </a:p>
          <a:p>
            <a:r>
              <a:rPr lang="cs-CZ" sz="2000" dirty="0" smtClean="0"/>
              <a:t>Pravidelné </a:t>
            </a:r>
            <a:r>
              <a:rPr lang="cs-CZ" sz="2000" dirty="0"/>
              <a:t>průběžné opakování učiva</a:t>
            </a:r>
            <a:r>
              <a:rPr lang="cs-CZ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46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Doporučení, která pomohou dětem s dysortografií při osvojování učiva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Zkrácení klasického diktátu, případně využití doplňovacího cvičení. </a:t>
            </a:r>
            <a:endParaRPr lang="cs-CZ" sz="2000" dirty="0" smtClean="0"/>
          </a:p>
          <a:p>
            <a:r>
              <a:rPr lang="cs-CZ" sz="2000" dirty="0" smtClean="0"/>
              <a:t>Odůvodňování </a:t>
            </a:r>
            <a:r>
              <a:rPr lang="cs-CZ" sz="2000" dirty="0"/>
              <a:t>chyb v diktátech (práce se slovy, v nichž dítě chybovalo – z chyb můžeme pro žáka sestavit například doplňovací cvičení). </a:t>
            </a:r>
          </a:p>
          <a:p>
            <a:r>
              <a:rPr lang="cs-CZ" sz="2000" dirty="0" smtClean="0"/>
              <a:t>Zavedení </a:t>
            </a:r>
            <a:r>
              <a:rPr lang="cs-CZ" sz="2000" dirty="0"/>
              <a:t>tzv. notýsku „obtížných slov“, do kterého si žák zapisuje slova, která mu činí problémy.</a:t>
            </a:r>
          </a:p>
          <a:p>
            <a:r>
              <a:rPr lang="cs-CZ" sz="2000" dirty="0"/>
              <a:t>Vedení dětí k automatické kontrole – nikdy by neměly odevzdat svou práci bez předchozí sebekontroly. </a:t>
            </a:r>
          </a:p>
          <a:p>
            <a:r>
              <a:rPr lang="cs-CZ" sz="2000" dirty="0"/>
              <a:t>Omezení soutěživých forem v českém jazyce. </a:t>
            </a:r>
          </a:p>
          <a:p>
            <a:r>
              <a:rPr lang="cs-CZ" sz="2000" dirty="0"/>
              <a:t>Poskytnutí zpětné vazby – ocenění dítěte za vynaloženou snahu, povzbuzení, motivace.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5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213</TotalTime>
  <Words>956</Words>
  <Application>Microsoft Office PowerPoint</Application>
  <PresentationFormat>Širokoúhlá obrazovka</PresentationFormat>
  <Paragraphs>78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Open Sans</vt:lpstr>
      <vt:lpstr>Trebuchet MS</vt:lpstr>
      <vt:lpstr>Wingdings 3</vt:lpstr>
      <vt:lpstr>Faseta</vt:lpstr>
      <vt:lpstr>Dysortografie</vt:lpstr>
      <vt:lpstr>Co je dysortografie</vt:lpstr>
      <vt:lpstr>Prezentace aplikace PowerPoint</vt:lpstr>
      <vt:lpstr>Prezentace aplikace PowerPoint</vt:lpstr>
      <vt:lpstr>Projevy dysortografie</vt:lpstr>
      <vt:lpstr>Projevy dysortografie</vt:lpstr>
      <vt:lpstr>Pomůcky vhodné k nápravě</vt:lpstr>
      <vt:lpstr>Doporučení, která pomohou dětem s dysortografií při osvojování učiva</vt:lpstr>
      <vt:lpstr>Doporučení, která pomohou dětem s dysortografií při osvojování učiva</vt:lpstr>
      <vt:lpstr>Psaní diktátu</vt:lpstr>
      <vt:lpstr>Hodnocení diktátu</vt:lpstr>
      <vt:lpstr>Opravy diktátu</vt:lpstr>
      <vt:lpstr>Reedukace dysortografie</vt:lpstr>
      <vt:lpstr>Doporučení vhodná pro práci s dysortografikem</vt:lpstr>
      <vt:lpstr>Doporučení vhodná pro práci s dysortografikem</vt:lpstr>
      <vt:lpstr>Doporučení vhodná pro práci s dysortografikem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Dysortografie</dc:title>
  <dc:creator>radomir.omasta@outlook.cz</dc:creator>
  <cp:lastModifiedBy>radomir.omasta@outlook.cz</cp:lastModifiedBy>
  <cp:revision>16</cp:revision>
  <dcterms:created xsi:type="dcterms:W3CDTF">2019-10-28T17:45:42Z</dcterms:created>
  <dcterms:modified xsi:type="dcterms:W3CDTF">2019-10-30T18:44:37Z</dcterms:modified>
</cp:coreProperties>
</file>