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59" r:id="rId5"/>
    <p:sldId id="260" r:id="rId6"/>
    <p:sldId id="261" r:id="rId7"/>
    <p:sldId id="262"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5977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1034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89781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4164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1551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0274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4854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45748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82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3920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5252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9213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4642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7081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5828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4633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smtClean="0"/>
              <a:pPr/>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603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12/11/2019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936734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CBC311-0C00-46E3-AFFE-B7B46ACB4378}"/>
              </a:ext>
            </a:extLst>
          </p:cNvPr>
          <p:cNvSpPr>
            <a:spLocks noGrp="1"/>
          </p:cNvSpPr>
          <p:nvPr>
            <p:ph type="ctrTitle"/>
          </p:nvPr>
        </p:nvSpPr>
        <p:spPr/>
        <p:txBody>
          <a:bodyPr/>
          <a:lstStyle/>
          <a:p>
            <a:r>
              <a:rPr lang="cs-CZ" dirty="0"/>
              <a:t>Metody práce </a:t>
            </a:r>
          </a:p>
        </p:txBody>
      </p:sp>
      <p:sp>
        <p:nvSpPr>
          <p:cNvPr id="3" name="Podnadpis 2">
            <a:extLst>
              <a:ext uri="{FF2B5EF4-FFF2-40B4-BE49-F238E27FC236}">
                <a16:creationId xmlns:a16="http://schemas.microsoft.com/office/drawing/2014/main" id="{CE118757-A7DA-4021-B73F-0EEEF8E7F355}"/>
              </a:ext>
            </a:extLst>
          </p:cNvPr>
          <p:cNvSpPr>
            <a:spLocks noGrp="1"/>
          </p:cNvSpPr>
          <p:nvPr>
            <p:ph type="subTitle" idx="1"/>
          </p:nvPr>
        </p:nvSpPr>
        <p:spPr/>
        <p:txBody>
          <a:bodyPr/>
          <a:lstStyle/>
          <a:p>
            <a:r>
              <a:rPr lang="cs-CZ" dirty="0"/>
              <a:t>se žáky, kteří mají přiznaná </a:t>
            </a:r>
            <a:r>
              <a:rPr lang="cs-CZ" dirty="0">
                <a:solidFill>
                  <a:srgbClr val="FF0000"/>
                </a:solidFill>
              </a:rPr>
              <a:t>P</a:t>
            </a:r>
            <a:r>
              <a:rPr lang="cs-CZ" dirty="0"/>
              <a:t>odpůrná </a:t>
            </a:r>
            <a:r>
              <a:rPr lang="cs-CZ" dirty="0">
                <a:solidFill>
                  <a:srgbClr val="FF0000"/>
                </a:solidFill>
              </a:rPr>
              <a:t>O</a:t>
            </a:r>
            <a:r>
              <a:rPr lang="cs-CZ" dirty="0"/>
              <a:t>patření (</a:t>
            </a:r>
            <a:r>
              <a:rPr lang="cs-CZ" dirty="0">
                <a:solidFill>
                  <a:srgbClr val="FF0000"/>
                </a:solidFill>
              </a:rPr>
              <a:t>PO</a:t>
            </a:r>
            <a:r>
              <a:rPr lang="cs-CZ" dirty="0"/>
              <a:t>), jsou žáky se </a:t>
            </a:r>
            <a:r>
              <a:rPr lang="cs-CZ" b="1" dirty="0">
                <a:solidFill>
                  <a:srgbClr val="00B050"/>
                </a:solidFill>
              </a:rPr>
              <a:t>S</a:t>
            </a:r>
            <a:r>
              <a:rPr lang="cs-CZ" dirty="0"/>
              <a:t>peciálními </a:t>
            </a:r>
            <a:r>
              <a:rPr lang="cs-CZ" b="1" dirty="0">
                <a:solidFill>
                  <a:srgbClr val="00B050"/>
                </a:solidFill>
              </a:rPr>
              <a:t>V</a:t>
            </a:r>
            <a:r>
              <a:rPr lang="cs-CZ" dirty="0"/>
              <a:t>zdělávacími </a:t>
            </a:r>
            <a:r>
              <a:rPr lang="cs-CZ" b="1" dirty="0">
                <a:solidFill>
                  <a:srgbClr val="00B050"/>
                </a:solidFill>
              </a:rPr>
              <a:t>P</a:t>
            </a:r>
            <a:r>
              <a:rPr lang="cs-CZ" dirty="0"/>
              <a:t>otřebami - (</a:t>
            </a:r>
            <a:r>
              <a:rPr lang="cs-CZ" b="1" dirty="0">
                <a:solidFill>
                  <a:srgbClr val="00B050"/>
                </a:solidFill>
              </a:rPr>
              <a:t>SVP</a:t>
            </a:r>
            <a:r>
              <a:rPr lang="cs-CZ" dirty="0"/>
              <a:t>) </a:t>
            </a:r>
          </a:p>
        </p:txBody>
      </p:sp>
    </p:spTree>
    <p:extLst>
      <p:ext uri="{BB962C8B-B14F-4D97-AF65-F5344CB8AC3E}">
        <p14:creationId xmlns:p14="http://schemas.microsoft.com/office/powerpoint/2010/main" val="1259017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E9F21FF-6AA9-483D-8E62-87EA5F80CE8F}"/>
              </a:ext>
            </a:extLst>
          </p:cNvPr>
          <p:cNvSpPr>
            <a:spLocks noGrp="1"/>
          </p:cNvSpPr>
          <p:nvPr>
            <p:ph idx="1"/>
          </p:nvPr>
        </p:nvSpPr>
        <p:spPr>
          <a:xfrm>
            <a:off x="1484310" y="1"/>
            <a:ext cx="10018713" cy="5791200"/>
          </a:xfrm>
        </p:spPr>
        <p:txBody>
          <a:bodyPr/>
          <a:lstStyle/>
          <a:p>
            <a:pPr marL="0" indent="0" algn="ctr">
              <a:buNone/>
            </a:pPr>
            <a:r>
              <a:rPr lang="cs-CZ" sz="3200" dirty="0"/>
              <a:t>Procesuální schéma: </a:t>
            </a:r>
          </a:p>
          <a:p>
            <a:pPr marL="457200" indent="-457200">
              <a:buAutoNum type="alphaLcParenR"/>
            </a:pPr>
            <a:r>
              <a:rPr lang="cs-CZ" dirty="0"/>
              <a:t>Obrázkové</a:t>
            </a:r>
          </a:p>
          <a:p>
            <a:pPr marL="457200" indent="-457200">
              <a:buAutoNum type="alphaLcParenR"/>
            </a:pPr>
            <a:r>
              <a:rPr lang="cs-CZ" dirty="0"/>
              <a:t>Psané</a:t>
            </a:r>
          </a:p>
          <a:p>
            <a:pPr marL="457200" indent="-457200">
              <a:buAutoNum type="alphaLcParenR"/>
            </a:pPr>
            <a:r>
              <a:rPr lang="cs-CZ" dirty="0"/>
              <a:t>Verbalizované </a:t>
            </a:r>
          </a:p>
        </p:txBody>
      </p:sp>
    </p:spTree>
    <p:extLst>
      <p:ext uri="{BB962C8B-B14F-4D97-AF65-F5344CB8AC3E}">
        <p14:creationId xmlns:p14="http://schemas.microsoft.com/office/powerpoint/2010/main" val="465037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E9F21FF-6AA9-483D-8E62-87EA5F80CE8F}"/>
              </a:ext>
            </a:extLst>
          </p:cNvPr>
          <p:cNvSpPr>
            <a:spLocks noGrp="1"/>
          </p:cNvSpPr>
          <p:nvPr>
            <p:ph idx="1"/>
          </p:nvPr>
        </p:nvSpPr>
        <p:spPr>
          <a:xfrm>
            <a:off x="1484310" y="1"/>
            <a:ext cx="10018713" cy="5791200"/>
          </a:xfrm>
        </p:spPr>
        <p:txBody>
          <a:bodyPr>
            <a:normAutofit/>
          </a:bodyPr>
          <a:lstStyle/>
          <a:p>
            <a:pPr marL="0" indent="0" algn="ctr">
              <a:buNone/>
            </a:pPr>
            <a:r>
              <a:rPr lang="cs-CZ" sz="4800" dirty="0"/>
              <a:t>Děkuji za pozornost</a:t>
            </a:r>
          </a:p>
        </p:txBody>
      </p:sp>
    </p:spTree>
    <p:extLst>
      <p:ext uri="{BB962C8B-B14F-4D97-AF65-F5344CB8AC3E}">
        <p14:creationId xmlns:p14="http://schemas.microsoft.com/office/powerpoint/2010/main" val="219616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2)">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25A873-F5F6-40F5-AA2D-B17F13EC60E6}"/>
              </a:ext>
            </a:extLst>
          </p:cNvPr>
          <p:cNvSpPr>
            <a:spLocks noGrp="1"/>
          </p:cNvSpPr>
          <p:nvPr>
            <p:ph type="title"/>
          </p:nvPr>
        </p:nvSpPr>
        <p:spPr>
          <a:xfrm>
            <a:off x="3854451" y="685800"/>
            <a:ext cx="7648573" cy="572729"/>
          </a:xfrm>
        </p:spPr>
        <p:txBody>
          <a:bodyPr>
            <a:noAutofit/>
          </a:bodyPr>
          <a:lstStyle/>
          <a:p>
            <a:r>
              <a:rPr lang="cs-CZ" sz="3200" dirty="0"/>
              <a:t>Individualizace</a:t>
            </a:r>
          </a:p>
        </p:txBody>
      </p:sp>
      <p:sp>
        <p:nvSpPr>
          <p:cNvPr id="3" name="Zástupný obsah 2">
            <a:extLst>
              <a:ext uri="{FF2B5EF4-FFF2-40B4-BE49-F238E27FC236}">
                <a16:creationId xmlns:a16="http://schemas.microsoft.com/office/drawing/2014/main" id="{2915BA24-D9D2-405C-8E6A-12AAA2E8A4D6}"/>
              </a:ext>
            </a:extLst>
          </p:cNvPr>
          <p:cNvSpPr>
            <a:spLocks noGrp="1"/>
          </p:cNvSpPr>
          <p:nvPr>
            <p:ph idx="1"/>
          </p:nvPr>
        </p:nvSpPr>
        <p:spPr>
          <a:xfrm>
            <a:off x="3854451" y="1671485"/>
            <a:ext cx="7648572" cy="4119716"/>
          </a:xfrm>
        </p:spPr>
        <p:txBody>
          <a:bodyPr anchor="t">
            <a:normAutofit/>
          </a:bodyPr>
          <a:lstStyle/>
          <a:p>
            <a:r>
              <a:rPr lang="cs-CZ" dirty="0"/>
              <a:t>Tímto přístupem si myslí poznání konkrétního jedince, individuální řešení jeho problémů, práce s tímto jedincem v individuálním vztahu.(Čadilová, Žampachová, 2008)</a:t>
            </a:r>
          </a:p>
          <a:p>
            <a:r>
              <a:rPr lang="cs-CZ" dirty="0"/>
              <a:t>Individualizace s sebou tedy nese nejen individuální volbu metod a postupů, ale také individuálně volené úlohy, individuálně upravené prostředí a individuální formy vizualizačních pobídek, komunikace a motivace. (Čadilová, Žampachová, 2008, )</a:t>
            </a:r>
          </a:p>
        </p:txBody>
      </p:sp>
    </p:spTree>
    <p:extLst>
      <p:ext uri="{BB962C8B-B14F-4D97-AF65-F5344CB8AC3E}">
        <p14:creationId xmlns:p14="http://schemas.microsoft.com/office/powerpoint/2010/main" val="1122896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25A873-F5F6-40F5-AA2D-B17F13EC60E6}"/>
              </a:ext>
            </a:extLst>
          </p:cNvPr>
          <p:cNvSpPr>
            <a:spLocks noGrp="1"/>
          </p:cNvSpPr>
          <p:nvPr>
            <p:ph type="title"/>
          </p:nvPr>
        </p:nvSpPr>
        <p:spPr>
          <a:xfrm>
            <a:off x="4543427" y="604686"/>
            <a:ext cx="7648573" cy="929146"/>
          </a:xfrm>
        </p:spPr>
        <p:txBody>
          <a:bodyPr>
            <a:noAutofit/>
          </a:bodyPr>
          <a:lstStyle/>
          <a:p>
            <a:r>
              <a:rPr lang="cs-CZ" sz="2400" dirty="0"/>
              <a:t>VIZUÁLNÍ ÚPRAVA TEXTU A ZVÝRAZNĚNÍ KLÍČOVÝCH SLOV </a:t>
            </a:r>
          </a:p>
        </p:txBody>
      </p:sp>
      <p:sp>
        <p:nvSpPr>
          <p:cNvPr id="3" name="Zástupný obsah 2">
            <a:extLst>
              <a:ext uri="{FF2B5EF4-FFF2-40B4-BE49-F238E27FC236}">
                <a16:creationId xmlns:a16="http://schemas.microsoft.com/office/drawing/2014/main" id="{2915BA24-D9D2-405C-8E6A-12AAA2E8A4D6}"/>
              </a:ext>
            </a:extLst>
          </p:cNvPr>
          <p:cNvSpPr>
            <a:spLocks noGrp="1"/>
          </p:cNvSpPr>
          <p:nvPr>
            <p:ph idx="1"/>
          </p:nvPr>
        </p:nvSpPr>
        <p:spPr>
          <a:xfrm>
            <a:off x="3854451" y="1671485"/>
            <a:ext cx="7648572" cy="4119716"/>
          </a:xfrm>
        </p:spPr>
        <p:txBody>
          <a:bodyPr anchor="t">
            <a:normAutofit fontScale="92500" lnSpcReduction="20000"/>
          </a:bodyPr>
          <a:lstStyle/>
          <a:p>
            <a:pPr algn="just"/>
            <a:r>
              <a:rPr lang="cs-CZ" sz="2200" dirty="0"/>
              <a:t>Děti se zdravotním postižením by měly mít stejná práva na vzdělání jako intaktní děti. Z historického hlediska je inkluze dlouhodobým procesem, který je do českého školství zaváděn velmi pomalu, často nesystematicky a nerovnoměrně, bez předchozích teoretických poznatků. Některé školy by se chovaly „</a:t>
            </a:r>
            <a:r>
              <a:rPr lang="cs-CZ" sz="2200" dirty="0" err="1"/>
              <a:t>proinkluzivně</a:t>
            </a:r>
            <a:r>
              <a:rPr lang="cs-CZ" sz="2200" dirty="0"/>
              <a:t>“, bohužel jejich možnosti jsou finančně natolik limitovány, že se s rodiči domluví, aby pro své dítě s postižením vybrali jinou školu. Základním principem tohoto vzdělávání je žít a fungovat společně nejen na úrovni dětského věku, ale po celou dobu života. Inkluze by měla zajišťovat možnost stejného přístupu ke vzdělání všech dětí. „Proces inkluze zajišťuje rovný přístup ke vzdělání pro všechny bez ohledu na zdravotní nebo sociální postižení či znevýhodnění s přiměřenou mírou podpory od předškolního až po vysokoškolské vzdělávání. Podpora inkluzivního vzdělávání je zajištěna přizpůsobením učebních programů, podporou výuky a mechanismem financování.“</a:t>
            </a:r>
          </a:p>
          <a:p>
            <a:endParaRPr lang="cs-CZ" sz="2000" dirty="0">
              <a:latin typeface="+mj-lt"/>
            </a:endParaRPr>
          </a:p>
        </p:txBody>
      </p:sp>
    </p:spTree>
    <p:extLst>
      <p:ext uri="{BB962C8B-B14F-4D97-AF65-F5344CB8AC3E}">
        <p14:creationId xmlns:p14="http://schemas.microsoft.com/office/powerpoint/2010/main" val="3700097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915BA24-D9D2-405C-8E6A-12AAA2E8A4D6}"/>
              </a:ext>
            </a:extLst>
          </p:cNvPr>
          <p:cNvSpPr>
            <a:spLocks noGrp="1"/>
          </p:cNvSpPr>
          <p:nvPr>
            <p:ph idx="1"/>
          </p:nvPr>
        </p:nvSpPr>
        <p:spPr>
          <a:xfrm>
            <a:off x="522514" y="-78658"/>
            <a:ext cx="10934224" cy="693665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chor="ctr">
            <a:normAutofit/>
          </a:bodyPr>
          <a:lstStyle/>
          <a:p>
            <a:pPr marL="0" indent="0">
              <a:lnSpc>
                <a:spcPct val="90000"/>
              </a:lnSpc>
              <a:buNone/>
            </a:pPr>
            <a:r>
              <a:rPr lang="cs-CZ" b="1" dirty="0"/>
              <a:t>Děti se zdravotním postižením </a:t>
            </a:r>
            <a:r>
              <a:rPr lang="cs-CZ" dirty="0"/>
              <a:t>by měly mít </a:t>
            </a:r>
            <a:r>
              <a:rPr lang="cs-CZ" b="1" dirty="0"/>
              <a:t>stejná práva </a:t>
            </a:r>
            <a:r>
              <a:rPr lang="cs-CZ" dirty="0"/>
              <a:t>na vzdělání jako intaktní.</a:t>
            </a:r>
          </a:p>
          <a:p>
            <a:pPr marL="0" indent="0">
              <a:lnSpc>
                <a:spcPct val="90000"/>
              </a:lnSpc>
              <a:buNone/>
            </a:pPr>
            <a:r>
              <a:rPr lang="cs-CZ" dirty="0"/>
              <a:t>Z historického hlediska je </a:t>
            </a:r>
            <a:r>
              <a:rPr lang="cs-CZ" b="1" dirty="0"/>
              <a:t>inkluze dlouhodobým procesem</a:t>
            </a:r>
            <a:r>
              <a:rPr lang="cs-CZ" dirty="0"/>
              <a:t>, který </a:t>
            </a:r>
            <a:r>
              <a:rPr lang="cs-CZ" b="1" dirty="0"/>
              <a:t>je</a:t>
            </a:r>
            <a:r>
              <a:rPr lang="cs-CZ" dirty="0"/>
              <a:t> do českého</a:t>
            </a:r>
          </a:p>
          <a:p>
            <a:pPr marL="0" indent="0">
              <a:lnSpc>
                <a:spcPct val="90000"/>
              </a:lnSpc>
              <a:buNone/>
            </a:pPr>
            <a:r>
              <a:rPr lang="cs-CZ" dirty="0"/>
              <a:t> školství </a:t>
            </a:r>
            <a:r>
              <a:rPr lang="cs-CZ" b="1" dirty="0"/>
              <a:t>zaváděn </a:t>
            </a:r>
            <a:r>
              <a:rPr lang="cs-CZ" dirty="0"/>
              <a:t>velmi pomalu, často </a:t>
            </a:r>
            <a:r>
              <a:rPr lang="cs-CZ" b="1" dirty="0"/>
              <a:t>nesystematicky</a:t>
            </a:r>
            <a:r>
              <a:rPr lang="cs-CZ" dirty="0"/>
              <a:t> a nerovnoměrně, bez předchozích teoretických poznatků. </a:t>
            </a:r>
          </a:p>
          <a:p>
            <a:pPr marL="0" indent="0">
              <a:lnSpc>
                <a:spcPct val="90000"/>
              </a:lnSpc>
              <a:buNone/>
            </a:pPr>
            <a:r>
              <a:rPr lang="cs-CZ" b="1" dirty="0"/>
              <a:t>Některé školy </a:t>
            </a:r>
            <a:r>
              <a:rPr lang="cs-CZ" dirty="0"/>
              <a:t>by se chovaly „</a:t>
            </a:r>
            <a:r>
              <a:rPr lang="cs-CZ" b="1" dirty="0" err="1"/>
              <a:t>proinkluzivně</a:t>
            </a:r>
            <a:r>
              <a:rPr lang="cs-CZ" dirty="0"/>
              <a:t>“,bohužel jejich možnosti jsou finančně limitovány. </a:t>
            </a:r>
          </a:p>
          <a:p>
            <a:pPr marL="0" indent="0">
              <a:lnSpc>
                <a:spcPct val="90000"/>
              </a:lnSpc>
              <a:buNone/>
            </a:pPr>
            <a:r>
              <a:rPr lang="cs-CZ" dirty="0"/>
              <a:t> </a:t>
            </a:r>
            <a:r>
              <a:rPr lang="cs-CZ" b="1" dirty="0"/>
              <a:t>Základním principem </a:t>
            </a:r>
            <a:r>
              <a:rPr lang="cs-CZ" dirty="0"/>
              <a:t>tohoto vzdělávání je </a:t>
            </a:r>
            <a:r>
              <a:rPr lang="cs-CZ" b="1" dirty="0"/>
              <a:t>ŽÍT A FUGOVAT SPOLEČNĚ  </a:t>
            </a:r>
            <a:r>
              <a:rPr lang="cs-CZ" dirty="0"/>
              <a:t>nejen </a:t>
            </a:r>
            <a:br>
              <a:rPr lang="cs-CZ" dirty="0"/>
            </a:br>
            <a:r>
              <a:rPr lang="cs-CZ" dirty="0"/>
              <a:t>na úrovni dětského věku, ale po celou dobu života.</a:t>
            </a:r>
          </a:p>
          <a:p>
            <a:pPr marL="0" indent="0">
              <a:lnSpc>
                <a:spcPct val="90000"/>
              </a:lnSpc>
              <a:buNone/>
            </a:pPr>
            <a:r>
              <a:rPr lang="cs-CZ" dirty="0"/>
              <a:t> </a:t>
            </a:r>
            <a:r>
              <a:rPr lang="cs-CZ" b="1" dirty="0"/>
              <a:t>Inkluze </a:t>
            </a:r>
            <a:r>
              <a:rPr lang="cs-CZ" dirty="0"/>
              <a:t>by měla zajišťovat možnost stejného přístupu ke vzdělání všech dětí. „</a:t>
            </a:r>
            <a:r>
              <a:rPr lang="cs-CZ" b="1" dirty="0"/>
              <a:t>Proces</a:t>
            </a:r>
          </a:p>
          <a:p>
            <a:pPr marL="0" indent="0">
              <a:lnSpc>
                <a:spcPct val="90000"/>
              </a:lnSpc>
              <a:buNone/>
            </a:pPr>
            <a:r>
              <a:rPr lang="cs-CZ" dirty="0"/>
              <a:t> inkluze zajišťuje </a:t>
            </a:r>
            <a:r>
              <a:rPr lang="cs-CZ" b="1" dirty="0"/>
              <a:t>rovný přístup ke vzdělání pro všechny </a:t>
            </a:r>
            <a:r>
              <a:rPr lang="cs-CZ" dirty="0"/>
              <a:t>bez ohledu na  postižení</a:t>
            </a:r>
          </a:p>
          <a:p>
            <a:pPr marL="0" indent="0">
              <a:lnSpc>
                <a:spcPct val="90000"/>
              </a:lnSpc>
              <a:buNone/>
            </a:pPr>
            <a:r>
              <a:rPr lang="cs-CZ" dirty="0"/>
              <a:t> s přiměřenou mírou podpory po dobu vzdělání na všech úrovních. </a:t>
            </a:r>
          </a:p>
          <a:p>
            <a:pPr marL="0" indent="0">
              <a:lnSpc>
                <a:spcPct val="90000"/>
              </a:lnSpc>
              <a:buNone/>
            </a:pPr>
            <a:r>
              <a:rPr lang="cs-CZ" dirty="0"/>
              <a:t>Podpora inkluzivního vzdělávání je zajištěna přizpůsobením učebních programů,</a:t>
            </a:r>
          </a:p>
          <a:p>
            <a:pPr marL="0" indent="0">
              <a:lnSpc>
                <a:spcPct val="90000"/>
              </a:lnSpc>
              <a:buNone/>
            </a:pPr>
            <a:r>
              <a:rPr lang="cs-CZ" dirty="0"/>
              <a:t> podporou výuky a mechanismem financování.“</a:t>
            </a:r>
          </a:p>
          <a:p>
            <a:pPr>
              <a:lnSpc>
                <a:spcPct val="90000"/>
              </a:lnSpc>
            </a:pPr>
            <a:endParaRPr lang="cs-CZ" sz="2000" dirty="0">
              <a:latin typeface="+mj-lt"/>
            </a:endParaRPr>
          </a:p>
        </p:txBody>
      </p:sp>
    </p:spTree>
    <p:extLst>
      <p:ext uri="{BB962C8B-B14F-4D97-AF65-F5344CB8AC3E}">
        <p14:creationId xmlns:p14="http://schemas.microsoft.com/office/powerpoint/2010/main" val="736544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6A51C8F-AA3D-44A2-BF6E-1D747BA0E0A2}"/>
              </a:ext>
            </a:extLst>
          </p:cNvPr>
          <p:cNvSpPr>
            <a:spLocks noGrp="1"/>
          </p:cNvSpPr>
          <p:nvPr>
            <p:ph idx="1"/>
          </p:nvPr>
        </p:nvSpPr>
        <p:spPr>
          <a:xfrm>
            <a:off x="1484310" y="481781"/>
            <a:ext cx="10018713" cy="5309419"/>
          </a:xfrm>
        </p:spPr>
        <p:txBody>
          <a:bodyPr/>
          <a:lstStyle/>
          <a:p>
            <a:r>
              <a:rPr lang="cs-CZ" sz="4400" dirty="0"/>
              <a:t> Vytvořte myšlenkovou mapu.</a:t>
            </a:r>
          </a:p>
          <a:p>
            <a:endParaRPr lang="cs-CZ" dirty="0"/>
          </a:p>
        </p:txBody>
      </p:sp>
    </p:spTree>
    <p:extLst>
      <p:ext uri="{BB962C8B-B14F-4D97-AF65-F5344CB8AC3E}">
        <p14:creationId xmlns:p14="http://schemas.microsoft.com/office/powerpoint/2010/main" val="1558321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B6F72F-A7D6-4B0F-8E4F-7C33E5E253D4}"/>
              </a:ext>
            </a:extLst>
          </p:cNvPr>
          <p:cNvSpPr>
            <a:spLocks noGrp="1"/>
          </p:cNvSpPr>
          <p:nvPr>
            <p:ph type="title"/>
          </p:nvPr>
        </p:nvSpPr>
        <p:spPr>
          <a:xfrm>
            <a:off x="1484311" y="685801"/>
            <a:ext cx="10018713" cy="1359310"/>
          </a:xfrm>
        </p:spPr>
        <p:txBody>
          <a:bodyPr/>
          <a:lstStyle/>
          <a:p>
            <a:r>
              <a:rPr lang="cs-CZ" dirty="0"/>
              <a:t>Strukturovaný zápis </a:t>
            </a:r>
          </a:p>
        </p:txBody>
      </p:sp>
      <p:sp>
        <p:nvSpPr>
          <p:cNvPr id="3" name="Zástupný obsah 2">
            <a:extLst>
              <a:ext uri="{FF2B5EF4-FFF2-40B4-BE49-F238E27FC236}">
                <a16:creationId xmlns:a16="http://schemas.microsoft.com/office/drawing/2014/main" id="{2FA98A45-CFF1-48D1-AEB5-5CA1AB85C243}"/>
              </a:ext>
            </a:extLst>
          </p:cNvPr>
          <p:cNvSpPr>
            <a:spLocks noGrp="1"/>
          </p:cNvSpPr>
          <p:nvPr>
            <p:ph idx="1"/>
          </p:nvPr>
        </p:nvSpPr>
        <p:spPr>
          <a:xfrm>
            <a:off x="1484310" y="1750143"/>
            <a:ext cx="10018713" cy="4041058"/>
          </a:xfrm>
        </p:spPr>
        <p:txBody>
          <a:bodyPr/>
          <a:lstStyle/>
          <a:p>
            <a:r>
              <a:rPr lang="cs-CZ" dirty="0"/>
              <a:t>Jde o posloupnost elementárních kroků</a:t>
            </a:r>
          </a:p>
          <a:p>
            <a:r>
              <a:rPr lang="cs-CZ" dirty="0"/>
              <a:t>Programování – využívá algoritmů </a:t>
            </a:r>
          </a:p>
          <a:p>
            <a:r>
              <a:rPr lang="cs-CZ" dirty="0"/>
              <a:t>Příkladem strukturovaného zápisu jsou recepty </a:t>
            </a:r>
          </a:p>
        </p:txBody>
      </p:sp>
    </p:spTree>
    <p:extLst>
      <p:ext uri="{BB962C8B-B14F-4D97-AF65-F5344CB8AC3E}">
        <p14:creationId xmlns:p14="http://schemas.microsoft.com/office/powerpoint/2010/main" val="4217466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84AB0B6-7C21-456F-96EC-A0FAEAE5773C}"/>
              </a:ext>
            </a:extLst>
          </p:cNvPr>
          <p:cNvSpPr>
            <a:spLocks noGrp="1"/>
          </p:cNvSpPr>
          <p:nvPr>
            <p:ph idx="1"/>
          </p:nvPr>
        </p:nvSpPr>
        <p:spPr>
          <a:xfrm>
            <a:off x="1582994" y="243348"/>
            <a:ext cx="10018351" cy="6592529"/>
          </a:xfrm>
        </p:spPr>
        <p:txBody>
          <a:bodyPr>
            <a:normAutofit/>
          </a:bodyPr>
          <a:lstStyle/>
          <a:p>
            <a:pPr marL="0" indent="0">
              <a:lnSpc>
                <a:spcPct val="90000"/>
              </a:lnSpc>
              <a:buNone/>
            </a:pPr>
            <a:r>
              <a:rPr lang="cs-CZ" dirty="0"/>
              <a:t>Děti se zdravotním postižením -  </a:t>
            </a:r>
            <a:r>
              <a:rPr lang="cs-CZ" b="1" dirty="0">
                <a:solidFill>
                  <a:srgbClr val="00B050"/>
                </a:solidFill>
              </a:rPr>
              <a:t>stejná práva  </a:t>
            </a:r>
            <a:r>
              <a:rPr lang="cs-CZ" dirty="0"/>
              <a:t>jako ostatní.</a:t>
            </a:r>
          </a:p>
          <a:p>
            <a:pPr marL="0" indent="0">
              <a:lnSpc>
                <a:spcPct val="90000"/>
              </a:lnSpc>
              <a:buNone/>
            </a:pPr>
            <a:r>
              <a:rPr lang="cs-CZ" dirty="0"/>
              <a:t> </a:t>
            </a:r>
            <a:r>
              <a:rPr lang="cs-CZ" b="1" dirty="0">
                <a:solidFill>
                  <a:srgbClr val="00B050"/>
                </a:solidFill>
              </a:rPr>
              <a:t>Inkluze je dlouhodobým procesem.</a:t>
            </a:r>
          </a:p>
          <a:p>
            <a:pPr marL="0" indent="0">
              <a:lnSpc>
                <a:spcPct val="90000"/>
              </a:lnSpc>
              <a:buNone/>
            </a:pPr>
            <a:r>
              <a:rPr lang="cs-CZ" dirty="0"/>
              <a:t>Do českého školství je </a:t>
            </a:r>
            <a:r>
              <a:rPr lang="cs-CZ" dirty="0">
                <a:solidFill>
                  <a:srgbClr val="FF0000"/>
                </a:solidFill>
              </a:rPr>
              <a:t>zaváděna nesystematicky</a:t>
            </a:r>
            <a:r>
              <a:rPr lang="cs-CZ" dirty="0"/>
              <a:t>.  </a:t>
            </a:r>
          </a:p>
          <a:p>
            <a:pPr marL="0" indent="0">
              <a:lnSpc>
                <a:spcPct val="90000"/>
              </a:lnSpc>
              <a:buNone/>
            </a:pPr>
            <a:r>
              <a:rPr lang="cs-CZ" dirty="0"/>
              <a:t>Některé </a:t>
            </a:r>
            <a:r>
              <a:rPr lang="cs-CZ" dirty="0">
                <a:solidFill>
                  <a:srgbClr val="FF0000"/>
                </a:solidFill>
              </a:rPr>
              <a:t>školy </a:t>
            </a:r>
            <a:r>
              <a:rPr lang="cs-CZ" dirty="0"/>
              <a:t>jsou pro inkluzi, ale </a:t>
            </a:r>
            <a:r>
              <a:rPr lang="cs-CZ" dirty="0">
                <a:solidFill>
                  <a:srgbClr val="FF0000"/>
                </a:solidFill>
              </a:rPr>
              <a:t>nemají peníze</a:t>
            </a:r>
            <a:r>
              <a:rPr lang="cs-CZ" dirty="0"/>
              <a:t>. </a:t>
            </a:r>
          </a:p>
          <a:p>
            <a:pPr marL="0" indent="0">
              <a:lnSpc>
                <a:spcPct val="90000"/>
              </a:lnSpc>
              <a:buNone/>
            </a:pPr>
            <a:r>
              <a:rPr lang="cs-CZ" dirty="0"/>
              <a:t> Základním </a:t>
            </a:r>
            <a:r>
              <a:rPr lang="cs-CZ" dirty="0">
                <a:solidFill>
                  <a:srgbClr val="00B050"/>
                </a:solidFill>
              </a:rPr>
              <a:t>principem</a:t>
            </a:r>
            <a:r>
              <a:rPr lang="cs-CZ" dirty="0"/>
              <a:t> inkluze je </a:t>
            </a:r>
            <a:r>
              <a:rPr lang="cs-CZ" dirty="0">
                <a:solidFill>
                  <a:srgbClr val="00B050"/>
                </a:solidFill>
              </a:rPr>
              <a:t>ŽÍT A FUGOVAT SPOLEČNĚ  </a:t>
            </a:r>
            <a:r>
              <a:rPr lang="cs-CZ" dirty="0"/>
              <a:t>po celou dobu života. </a:t>
            </a:r>
          </a:p>
          <a:p>
            <a:pPr marL="0" indent="0">
              <a:lnSpc>
                <a:spcPct val="90000"/>
              </a:lnSpc>
              <a:buNone/>
            </a:pPr>
            <a:r>
              <a:rPr lang="cs-CZ" dirty="0"/>
              <a:t> </a:t>
            </a:r>
            <a:r>
              <a:rPr lang="cs-CZ" dirty="0">
                <a:solidFill>
                  <a:srgbClr val="00B050"/>
                </a:solidFill>
              </a:rPr>
              <a:t>Inkluze</a:t>
            </a:r>
            <a:r>
              <a:rPr lang="cs-CZ" dirty="0"/>
              <a:t> by měla zajišťovat možnost </a:t>
            </a:r>
            <a:r>
              <a:rPr lang="cs-CZ" dirty="0">
                <a:solidFill>
                  <a:srgbClr val="00B050"/>
                </a:solidFill>
              </a:rPr>
              <a:t>stejného přístupu ke vzdělání </a:t>
            </a:r>
            <a:r>
              <a:rPr lang="cs-CZ" dirty="0"/>
              <a:t>všech dětí.</a:t>
            </a:r>
          </a:p>
          <a:p>
            <a:pPr marL="0" indent="0">
              <a:lnSpc>
                <a:spcPct val="90000"/>
              </a:lnSpc>
              <a:buNone/>
            </a:pPr>
            <a:r>
              <a:rPr lang="cs-CZ" dirty="0"/>
              <a:t> </a:t>
            </a:r>
            <a:r>
              <a:rPr lang="cs-CZ" dirty="0">
                <a:solidFill>
                  <a:srgbClr val="7030A0"/>
                </a:solidFill>
              </a:rPr>
              <a:t>Podpora inkluzivního vzdělávání je vymezena: </a:t>
            </a:r>
            <a:endParaRPr lang="cs-CZ" dirty="0"/>
          </a:p>
          <a:p>
            <a:pPr marL="0" indent="0">
              <a:lnSpc>
                <a:spcPct val="90000"/>
              </a:lnSpc>
              <a:buNone/>
            </a:pPr>
            <a:r>
              <a:rPr lang="cs-CZ" dirty="0"/>
              <a:t> -  </a:t>
            </a:r>
            <a:r>
              <a:rPr lang="cs-CZ" dirty="0">
                <a:solidFill>
                  <a:srgbClr val="FF0000"/>
                </a:solidFill>
              </a:rPr>
              <a:t>přizpůsobení výuky</a:t>
            </a:r>
          </a:p>
          <a:p>
            <a:pPr>
              <a:lnSpc>
                <a:spcPct val="90000"/>
              </a:lnSpc>
              <a:buFontTx/>
              <a:buChar char="-"/>
            </a:pPr>
            <a:r>
              <a:rPr lang="cs-CZ" dirty="0">
                <a:solidFill>
                  <a:srgbClr val="FF0000"/>
                </a:solidFill>
              </a:rPr>
              <a:t>podpora výuky</a:t>
            </a:r>
          </a:p>
          <a:p>
            <a:pPr>
              <a:lnSpc>
                <a:spcPct val="90000"/>
              </a:lnSpc>
              <a:buFontTx/>
              <a:buChar char="-"/>
            </a:pPr>
            <a:r>
              <a:rPr lang="cs-CZ" dirty="0">
                <a:solidFill>
                  <a:srgbClr val="00B050"/>
                </a:solidFill>
              </a:rPr>
              <a:t>Fi</a:t>
            </a:r>
            <a:r>
              <a:rPr lang="cs-CZ" dirty="0">
                <a:solidFill>
                  <a:srgbClr val="FF0000"/>
                </a:solidFill>
              </a:rPr>
              <a:t>nancován</a:t>
            </a:r>
            <a:r>
              <a:rPr lang="cs-CZ" dirty="0">
                <a:solidFill>
                  <a:srgbClr val="00B050"/>
                </a:solidFill>
              </a:rPr>
              <a:t>í</a:t>
            </a:r>
            <a:r>
              <a:rPr lang="cs-CZ" dirty="0"/>
              <a:t> </a:t>
            </a:r>
          </a:p>
          <a:p>
            <a:pPr marL="0" indent="0">
              <a:lnSpc>
                <a:spcPct val="90000"/>
              </a:lnSpc>
              <a:buNone/>
            </a:pPr>
            <a:r>
              <a:rPr lang="cs-CZ" dirty="0"/>
              <a:t> </a:t>
            </a:r>
          </a:p>
          <a:p>
            <a:endParaRPr lang="cs-CZ" dirty="0"/>
          </a:p>
        </p:txBody>
      </p:sp>
    </p:spTree>
    <p:extLst>
      <p:ext uri="{BB962C8B-B14F-4D97-AF65-F5344CB8AC3E}">
        <p14:creationId xmlns:p14="http://schemas.microsoft.com/office/powerpoint/2010/main" val="135064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B6F72F-A7D6-4B0F-8E4F-7C33E5E253D4}"/>
              </a:ext>
            </a:extLst>
          </p:cNvPr>
          <p:cNvSpPr>
            <a:spLocks noGrp="1"/>
          </p:cNvSpPr>
          <p:nvPr>
            <p:ph type="title"/>
          </p:nvPr>
        </p:nvSpPr>
        <p:spPr>
          <a:xfrm>
            <a:off x="1484311" y="685801"/>
            <a:ext cx="10018713" cy="1359310"/>
          </a:xfrm>
        </p:spPr>
        <p:txBody>
          <a:bodyPr/>
          <a:lstStyle/>
          <a:p>
            <a:r>
              <a:rPr lang="cs-CZ" dirty="0"/>
              <a:t>Strukturovaný zápis </a:t>
            </a:r>
          </a:p>
        </p:txBody>
      </p:sp>
      <p:sp>
        <p:nvSpPr>
          <p:cNvPr id="3" name="Zástupný obsah 2">
            <a:extLst>
              <a:ext uri="{FF2B5EF4-FFF2-40B4-BE49-F238E27FC236}">
                <a16:creationId xmlns:a16="http://schemas.microsoft.com/office/drawing/2014/main" id="{2FA98A45-CFF1-48D1-AEB5-5CA1AB85C243}"/>
              </a:ext>
            </a:extLst>
          </p:cNvPr>
          <p:cNvSpPr>
            <a:spLocks noGrp="1"/>
          </p:cNvSpPr>
          <p:nvPr>
            <p:ph idx="1"/>
          </p:nvPr>
        </p:nvSpPr>
        <p:spPr>
          <a:xfrm>
            <a:off x="1484310" y="1750143"/>
            <a:ext cx="10018713" cy="4041058"/>
          </a:xfrm>
        </p:spPr>
        <p:txBody>
          <a:bodyPr/>
          <a:lstStyle/>
          <a:p>
            <a:r>
              <a:rPr lang="cs-CZ" dirty="0"/>
              <a:t>Využitelný pro všechny předměty </a:t>
            </a:r>
          </a:p>
          <a:p>
            <a:r>
              <a:rPr lang="cs-CZ" dirty="0"/>
              <a:t>Pozor některé předměty mají tendenci již být </a:t>
            </a:r>
            <a:r>
              <a:rPr lang="cs-CZ" dirty="0" err="1"/>
              <a:t>nastrukturované</a:t>
            </a:r>
            <a:r>
              <a:rPr lang="cs-CZ" dirty="0"/>
              <a:t> (M, CH)</a:t>
            </a:r>
          </a:p>
          <a:p>
            <a:r>
              <a:rPr lang="cs-CZ" dirty="0"/>
              <a:t>Velice vhodný v </a:t>
            </a:r>
            <a:r>
              <a:rPr lang="cs-CZ" dirty="0" err="1"/>
              <a:t>čj</a:t>
            </a:r>
            <a:r>
              <a:rPr lang="cs-CZ" dirty="0"/>
              <a:t> – sloh  - osnova </a:t>
            </a:r>
          </a:p>
          <a:p>
            <a:r>
              <a:rPr lang="cs-CZ" dirty="0"/>
              <a:t>Řešení typů příkladů: </a:t>
            </a:r>
          </a:p>
          <a:p>
            <a:pPr marL="0" indent="0">
              <a:buNone/>
            </a:pPr>
            <a:r>
              <a:rPr lang="cs-CZ" dirty="0"/>
              <a:t> 	- vzorový příklad </a:t>
            </a:r>
          </a:p>
          <a:p>
            <a:pPr marL="0" indent="0">
              <a:buNone/>
            </a:pPr>
            <a:r>
              <a:rPr lang="cs-CZ" dirty="0"/>
              <a:t>	-postup</a:t>
            </a:r>
          </a:p>
          <a:p>
            <a:pPr marL="0" indent="0">
              <a:buNone/>
            </a:pPr>
            <a:r>
              <a:rPr lang="cs-CZ" dirty="0"/>
              <a:t>	- </a:t>
            </a:r>
            <a:r>
              <a:rPr lang="cs-CZ" dirty="0" err="1"/>
              <a:t>rozkrokování</a:t>
            </a:r>
            <a:r>
              <a:rPr lang="cs-CZ" dirty="0"/>
              <a:t>   ----metody se prolínají </a:t>
            </a:r>
          </a:p>
          <a:p>
            <a:pPr marL="0" indent="0">
              <a:buNone/>
            </a:pPr>
            <a:endParaRPr lang="cs-CZ" dirty="0"/>
          </a:p>
        </p:txBody>
      </p:sp>
    </p:spTree>
    <p:extLst>
      <p:ext uri="{BB962C8B-B14F-4D97-AF65-F5344CB8AC3E}">
        <p14:creationId xmlns:p14="http://schemas.microsoft.com/office/powerpoint/2010/main" val="3300836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349C8E-D9A0-40EE-98EF-F995E04D3437}"/>
              </a:ext>
            </a:extLst>
          </p:cNvPr>
          <p:cNvSpPr>
            <a:spLocks noGrp="1"/>
          </p:cNvSpPr>
          <p:nvPr>
            <p:ph type="title"/>
          </p:nvPr>
        </p:nvSpPr>
        <p:spPr>
          <a:xfrm>
            <a:off x="1484311" y="685801"/>
            <a:ext cx="10018713" cy="1054510"/>
          </a:xfrm>
        </p:spPr>
        <p:txBody>
          <a:bodyPr/>
          <a:lstStyle/>
          <a:p>
            <a:r>
              <a:rPr lang="cs-CZ" dirty="0"/>
              <a:t>Procesuální schéma </a:t>
            </a:r>
          </a:p>
        </p:txBody>
      </p:sp>
      <p:pic>
        <p:nvPicPr>
          <p:cNvPr id="5" name="Zástupný obsah 4" descr="Obsah obrázku text&#10;&#10;Popis byl vytvořen automaticky">
            <a:extLst>
              <a:ext uri="{FF2B5EF4-FFF2-40B4-BE49-F238E27FC236}">
                <a16:creationId xmlns:a16="http://schemas.microsoft.com/office/drawing/2014/main" id="{631912D1-CD02-4050-9CFA-ADC87B52318B}"/>
              </a:ext>
            </a:extLst>
          </p:cNvPr>
          <p:cNvPicPr>
            <a:picLocks noGrp="1" noChangeAspect="1"/>
          </p:cNvPicPr>
          <p:nvPr>
            <p:ph idx="1"/>
          </p:nvPr>
        </p:nvPicPr>
        <p:blipFill>
          <a:blip r:embed="rId2"/>
          <a:stretch>
            <a:fillRect/>
          </a:stretch>
        </p:blipFill>
        <p:spPr>
          <a:xfrm>
            <a:off x="5322093" y="1828799"/>
            <a:ext cx="3755231" cy="4714875"/>
          </a:xfrm>
        </p:spPr>
      </p:pic>
    </p:spTree>
    <p:extLst>
      <p:ext uri="{BB962C8B-B14F-4D97-AF65-F5344CB8AC3E}">
        <p14:creationId xmlns:p14="http://schemas.microsoft.com/office/powerpoint/2010/main" val="30275260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axa">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x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TM03457496[[fn=Paralaxa]]</Template>
  <TotalTime>72</TotalTime>
  <Words>538</Words>
  <Application>Microsoft Office PowerPoint</Application>
  <PresentationFormat>Širokoúhlá obrazovka</PresentationFormat>
  <Paragraphs>47</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Arial</vt:lpstr>
      <vt:lpstr>Corbel</vt:lpstr>
      <vt:lpstr>Paralaxa</vt:lpstr>
      <vt:lpstr>Metody práce </vt:lpstr>
      <vt:lpstr>Individualizace</vt:lpstr>
      <vt:lpstr>VIZUÁLNÍ ÚPRAVA TEXTU A ZVÝRAZNĚNÍ KLÍČOVÝCH SLOV </vt:lpstr>
      <vt:lpstr>Prezentace aplikace PowerPoint</vt:lpstr>
      <vt:lpstr>Prezentace aplikace PowerPoint</vt:lpstr>
      <vt:lpstr>Strukturovaný zápis </vt:lpstr>
      <vt:lpstr>Prezentace aplikace PowerPoint</vt:lpstr>
      <vt:lpstr>Strukturovaný zápis </vt:lpstr>
      <vt:lpstr>Procesuální schéma </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práce </dc:title>
  <dc:creator>Míša Tesařová</dc:creator>
  <cp:lastModifiedBy>Míša Tesařová</cp:lastModifiedBy>
  <cp:revision>12</cp:revision>
  <dcterms:created xsi:type="dcterms:W3CDTF">2019-12-11T21:29:28Z</dcterms:created>
  <dcterms:modified xsi:type="dcterms:W3CDTF">2019-12-11T22:57:30Z</dcterms:modified>
</cp:coreProperties>
</file>